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32"/>
  </p:notesMasterIdLst>
  <p:sldIdLst>
    <p:sldId id="256" r:id="rId5"/>
    <p:sldId id="258" r:id="rId6"/>
    <p:sldId id="259" r:id="rId7"/>
    <p:sldId id="261" r:id="rId8"/>
    <p:sldId id="262" r:id="rId9"/>
    <p:sldId id="266" r:id="rId10"/>
    <p:sldId id="277" r:id="rId11"/>
    <p:sldId id="276" r:id="rId12"/>
    <p:sldId id="270" r:id="rId13"/>
    <p:sldId id="278" r:id="rId14"/>
    <p:sldId id="304" r:id="rId15"/>
    <p:sldId id="267" r:id="rId16"/>
    <p:sldId id="306" r:id="rId17"/>
    <p:sldId id="305" r:id="rId18"/>
    <p:sldId id="312" r:id="rId19"/>
    <p:sldId id="313" r:id="rId20"/>
    <p:sldId id="323" r:id="rId21"/>
    <p:sldId id="271" r:id="rId22"/>
    <p:sldId id="314" r:id="rId23"/>
    <p:sldId id="317" r:id="rId24"/>
    <p:sldId id="318" r:id="rId25"/>
    <p:sldId id="321" r:id="rId26"/>
    <p:sldId id="320" r:id="rId27"/>
    <p:sldId id="322" r:id="rId28"/>
    <p:sldId id="315" r:id="rId29"/>
    <p:sldId id="316" r:id="rId30"/>
    <p:sldId id="308" r:id="rId31"/>
  </p:sldIdLst>
  <p:sldSz cx="9144000" cy="5143500" type="screen16x9"/>
  <p:notesSz cx="6858000" cy="9144000"/>
  <p:embeddedFontLst>
    <p:embeddedFont>
      <p:font typeface="Barlow Semi Condensed Medium" panose="020B0604020202020204" charset="0"/>
      <p:regular r:id="rId33"/>
      <p:bold r:id="rId34"/>
      <p:italic r:id="rId35"/>
      <p:boldItalic r:id="rId36"/>
    </p:embeddedFont>
    <p:embeddedFont>
      <p:font typeface="Fira Sans" panose="020B0604020202020204" charset="0"/>
      <p:regular r:id="rId37"/>
      <p:bold r:id="rId38"/>
      <p:italic r:id="rId39"/>
      <p:boldItalic r:id="rId40"/>
    </p:embeddedFont>
    <p:embeddedFont>
      <p:font typeface="Fjalla One" panose="020B0604020202020204" charset="0"/>
      <p:regular r:id="rId41"/>
    </p:embeddedFont>
    <p:embeddedFont>
      <p:font typeface="Barlow Semi Condensed"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B8B21F-7F0B-420B-A2BA-9B30EC38E506}">
  <a:tblStyle styleId="{B2B8B21F-7F0B-420B-A2BA-9B30EC38E5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55" autoAdjust="0"/>
  </p:normalViewPr>
  <p:slideViewPr>
    <p:cSldViewPr snapToGrid="0">
      <p:cViewPr varScale="1">
        <p:scale>
          <a:sx n="58" d="100"/>
          <a:sy n="58" d="100"/>
        </p:scale>
        <p:origin x="4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1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970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6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554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rtl="0">
              <a:lnSpc>
                <a:spcPct val="107000"/>
              </a:lnSpc>
              <a:spcBef>
                <a:spcPts val="0"/>
              </a:spcBef>
              <a:spcAft>
                <a:spcPts val="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two images represent to us the results obtained by our model with the help of the algorithm.</a:t>
            </a:r>
          </a:p>
          <a:p>
            <a:pPr marL="0" marR="0" indent="0" algn="l" rtl="0">
              <a:lnSpc>
                <a:spcPct val="107000"/>
              </a:lnSpc>
              <a:spcBef>
                <a:spcPts val="0"/>
              </a:spcBef>
              <a:spcAft>
                <a:spcPts val="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We have two groups of subjects: one group that represents people with ADHD and the other group that has people without ADHD.</a:t>
            </a:r>
          </a:p>
          <a:p>
            <a:pPr marL="0" marR="0" indent="0" algn="l" rtl="0">
              <a:lnSpc>
                <a:spcPct val="107000"/>
              </a:lnSpc>
              <a:spcBef>
                <a:spcPts val="0"/>
              </a:spcBef>
              <a:spcAft>
                <a:spcPts val="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We trained the model on three files from each group and predicted the remaining two in each group.</a:t>
            </a:r>
          </a:p>
          <a:p>
            <a:pPr marL="0" marR="0" indent="0" algn="l" rtl="0">
              <a:lnSpc>
                <a:spcPct val="107000"/>
              </a:lnSpc>
              <a:spcBef>
                <a:spcPts val="0"/>
              </a:spcBef>
              <a:spcAft>
                <a:spcPts val="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We can see that, indeed, in the confusion matrix, we got an accurate swing, and also, in the prediction graph, we realized that the graphs are converging, but this can also indicate overfitting.</a:t>
            </a:r>
          </a:p>
          <a:p>
            <a:pPr marL="0" marR="0" indent="0" algn="l" rtl="0">
              <a:lnSpc>
                <a:spcPct val="107000"/>
              </a:lnSpc>
              <a:spcBef>
                <a:spcPts val="0"/>
              </a:spcBef>
              <a:spcAft>
                <a:spcPts val="0"/>
              </a:spcAft>
              <a:buNone/>
            </a:pPr>
            <a:r>
              <a:rPr lang="en-US" sz="1800" kern="100" dirty="0">
                <a:effectLst/>
                <a:latin typeface="Calibri" panose="020F0502020204030204" pitchFamily="34" charset="0"/>
                <a:ea typeface="Calibri" panose="020F0502020204030204" pitchFamily="34" charset="0"/>
                <a:cs typeface="Arial" panose="020B0604020202020204" pitchFamily="34" charset="0"/>
              </a:rPr>
              <a:t>In advance, we considered that more than the number of files would probably be needed for learning. It is essential to know that the results are not the most accurate because of this, so for future work, they will have to add many more subjects to get more accuracy in diagnosing ADHD.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453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58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57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83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344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2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8714a43093_3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8714a43093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experiment participants perform a test on the external system, from which we export the result files. We upload the result files to our system, analyze the data, select the appropriate ones and process them, train a classification type machine learning model and finally present the data with the help of graphs and analytics that can be used by the experts in the ADHD field for research in the field or for providing an initial diagnosis to the subject who performed the test. The three types of system users are: the test subjects, who can register in our system only if they have taken the test in the external system, and will be able to view their results. The software developer, that he can add more user results in the future, train the model and refine it. and the ADHD</a:t>
            </a:r>
            <a:r>
              <a:rPr lang="en-US" baseline="0" dirty="0"/>
              <a:t> expert</a:t>
            </a:r>
            <a:r>
              <a:rPr lang="en-US"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4" r:id="rId12"/>
    <p:sldLayoutId id="2147483670" r:id="rId13"/>
    <p:sldLayoutId id="2147483673"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1545917" y="572926"/>
            <a:ext cx="5668964" cy="1792200"/>
          </a:xfrm>
          <a:prstGeom prst="rect">
            <a:avLst/>
          </a:prstGeom>
        </p:spPr>
        <p:txBody>
          <a:bodyPr spcFirstLastPara="1" wrap="square" lIns="91425" tIns="91425" rIns="91425" bIns="91425" anchor="b" anchorCtr="0">
            <a:noAutofit/>
          </a:bodyPr>
          <a:lstStyle/>
          <a:p>
            <a:pPr lvl="0" algn="ctr"/>
            <a:r>
              <a:rPr lang="en-US" sz="3200" dirty="0">
                <a:solidFill>
                  <a:schemeClr val="accent6">
                    <a:lumMod val="50000"/>
                  </a:schemeClr>
                </a:solidFill>
              </a:rPr>
              <a:t>Virtual classroom analysis for ADHD screening </a:t>
            </a:r>
            <a:endParaRPr sz="3200" dirty="0">
              <a:solidFill>
                <a:schemeClr val="accent6">
                  <a:lumMod val="50000"/>
                </a:schemeClr>
              </a:solidFill>
            </a:endParaRPr>
          </a:p>
        </p:txBody>
      </p:sp>
      <p:sp>
        <p:nvSpPr>
          <p:cNvPr id="1885" name="Google Shape;1885;p35"/>
          <p:cNvSpPr txBox="1">
            <a:spLocks noGrp="1"/>
          </p:cNvSpPr>
          <p:nvPr>
            <p:ph type="subTitle" idx="1"/>
          </p:nvPr>
        </p:nvSpPr>
        <p:spPr>
          <a:xfrm>
            <a:off x="2785294" y="2954311"/>
            <a:ext cx="3264300" cy="2175642"/>
          </a:xfrm>
          <a:prstGeom prst="rect">
            <a:avLst/>
          </a:prstGeom>
        </p:spPr>
        <p:txBody>
          <a:bodyPr spcFirstLastPara="1" wrap="square" lIns="91425" tIns="91425" rIns="91425" bIns="91425" anchor="t" anchorCtr="0">
            <a:noAutofit/>
          </a:bodyPr>
          <a:lstStyle/>
          <a:p>
            <a:pPr algn="ctr">
              <a:lnSpc>
                <a:spcPct val="150000"/>
              </a:lnSpc>
            </a:pPr>
            <a:r>
              <a:rPr lang="en-US" sz="1600" dirty="0">
                <a:solidFill>
                  <a:schemeClr val="accent2">
                    <a:lumMod val="25000"/>
                  </a:schemeClr>
                </a:solidFill>
                <a:latin typeface="Arial" panose="020B0604020202020204" pitchFamily="34" charset="0"/>
                <a:cs typeface="Arial" panose="020B0604020202020204" pitchFamily="34" charset="0"/>
              </a:rPr>
              <a:t>Project code: 23-1-D-21</a:t>
            </a:r>
          </a:p>
          <a:p>
            <a:pPr algn="ctr">
              <a:lnSpc>
                <a:spcPct val="150000"/>
              </a:lnSpc>
            </a:pPr>
            <a:r>
              <a:rPr lang="en-US" sz="1600" dirty="0">
                <a:solidFill>
                  <a:schemeClr val="accent2">
                    <a:lumMod val="25000"/>
                  </a:schemeClr>
                </a:solidFill>
                <a:latin typeface="Arial" panose="020B0604020202020204" pitchFamily="34" charset="0"/>
                <a:cs typeface="Arial" panose="020B0604020202020204" pitchFamily="34" charset="0"/>
              </a:rPr>
              <a:t>Meitar Sasson</a:t>
            </a:r>
          </a:p>
          <a:p>
            <a:pPr algn="ctr">
              <a:lnSpc>
                <a:spcPct val="150000"/>
              </a:lnSpc>
            </a:pPr>
            <a:r>
              <a:rPr lang="en-US" sz="1600" dirty="0">
                <a:solidFill>
                  <a:schemeClr val="accent2">
                    <a:lumMod val="25000"/>
                  </a:schemeClr>
                </a:solidFill>
                <a:latin typeface="Arial" panose="020B0604020202020204" pitchFamily="34" charset="0"/>
                <a:cs typeface="Arial" panose="020B0604020202020204" pitchFamily="34" charset="0"/>
              </a:rPr>
              <a:t>Shimon Elkobi</a:t>
            </a:r>
            <a:br>
              <a:rPr lang="en-US" sz="1600" dirty="0">
                <a:solidFill>
                  <a:schemeClr val="accent2">
                    <a:lumMod val="25000"/>
                  </a:schemeClr>
                </a:solidFill>
                <a:latin typeface="Arial" panose="020B0604020202020204" pitchFamily="34" charset="0"/>
                <a:cs typeface="Arial" panose="020B0604020202020204" pitchFamily="34" charset="0"/>
              </a:rPr>
            </a:br>
            <a:r>
              <a:rPr lang="en-US" sz="1600" dirty="0">
                <a:solidFill>
                  <a:schemeClr val="accent2">
                    <a:lumMod val="25000"/>
                  </a:schemeClr>
                </a:solidFill>
                <a:latin typeface="Arial" panose="020B0604020202020204" pitchFamily="34" charset="0"/>
                <a:cs typeface="Arial" panose="020B0604020202020204" pitchFamily="34" charset="0"/>
              </a:rPr>
              <a:t>Supervisor:</a:t>
            </a:r>
          </a:p>
          <a:p>
            <a:pPr algn="ctr">
              <a:lnSpc>
                <a:spcPct val="150000"/>
              </a:lnSpc>
            </a:pPr>
            <a:r>
              <a:rPr lang="en-US" sz="1600" dirty="0">
                <a:solidFill>
                  <a:schemeClr val="accent2">
                    <a:lumMod val="25000"/>
                  </a:schemeClr>
                </a:solidFill>
                <a:latin typeface="Arial" panose="020B0604020202020204" pitchFamily="34" charset="0"/>
                <a:cs typeface="Arial" panose="020B0604020202020204" pitchFamily="34" charset="0"/>
              </a:rPr>
              <a:t>Dr. Anat Dahan</a:t>
            </a:r>
          </a:p>
          <a:p>
            <a:pPr algn="ctr"/>
            <a:endParaRPr sz="1600" dirty="0">
              <a:solidFill>
                <a:schemeClr val="accent2">
                  <a:lumMod val="25000"/>
                </a:schemeClr>
              </a:solidFill>
              <a:latin typeface="Arial" panose="020B0604020202020204" pitchFamily="34" charset="0"/>
              <a:cs typeface="Arial" panose="020B0604020202020204" pitchFamily="34" charset="0"/>
            </a:endParaRPr>
          </a:p>
        </p:txBody>
      </p:sp>
      <p:sp>
        <p:nvSpPr>
          <p:cNvPr id="2" name="מלבן 1"/>
          <p:cNvSpPr/>
          <p:nvPr/>
        </p:nvSpPr>
        <p:spPr>
          <a:xfrm>
            <a:off x="3237297" y="2745761"/>
            <a:ext cx="2286203" cy="307777"/>
          </a:xfrm>
          <a:prstGeom prst="rect">
            <a:avLst/>
          </a:prstGeom>
        </p:spPr>
        <p:txBody>
          <a:bodyPr wrap="none">
            <a:spAutoFit/>
          </a:bodyPr>
          <a:lstStyle/>
          <a:p>
            <a:r>
              <a:rPr lang="en-US" dirty="0">
                <a:solidFill>
                  <a:schemeClr val="accent2">
                    <a:lumMod val="25000"/>
                  </a:schemeClr>
                </a:solidFill>
              </a:rPr>
              <a:t>Capstone Project Phase B</a:t>
            </a:r>
          </a:p>
        </p:txBody>
      </p:sp>
      <p:pic>
        <p:nvPicPr>
          <p:cNvPr id="199" name="תמונה 198" descr="C:\Users\edena\AppData\Local\Temp\Rar$DIa2900.35615\92349-5_braude_logo update_2022_ENG_color variations-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7297" y="561193"/>
            <a:ext cx="2360295" cy="513080"/>
          </a:xfrm>
          <a:prstGeom prst="rect">
            <a:avLst/>
          </a:prstGeom>
          <a:noFill/>
          <a:ln>
            <a:noFill/>
          </a:ln>
        </p:spPr>
      </p:pic>
      <p:grpSp>
        <p:nvGrpSpPr>
          <p:cNvPr id="200" name="Google Shape;1690;p35"/>
          <p:cNvGrpSpPr/>
          <p:nvPr/>
        </p:nvGrpSpPr>
        <p:grpSpPr>
          <a:xfrm>
            <a:off x="125313" y="2711151"/>
            <a:ext cx="2942064" cy="2431109"/>
            <a:chOff x="469775" y="238125"/>
            <a:chExt cx="6679425" cy="5229600"/>
          </a:xfrm>
        </p:grpSpPr>
        <p:sp>
          <p:nvSpPr>
            <p:cNvPr id="20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3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4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5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6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7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8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9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9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9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9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The experiment</a:t>
            </a:r>
            <a:endParaRPr dirty="0"/>
          </a:p>
        </p:txBody>
      </p:sp>
      <p:sp>
        <p:nvSpPr>
          <p:cNvPr id="3214" name="Google Shape;3214;p57"/>
          <p:cNvSpPr txBox="1">
            <a:spLocks noGrp="1"/>
          </p:cNvSpPr>
          <p:nvPr>
            <p:ph type="subTitle" idx="1"/>
          </p:nvPr>
        </p:nvSpPr>
        <p:spPr>
          <a:xfrm>
            <a:off x="3240605" y="1274486"/>
            <a:ext cx="5101468" cy="2656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dirty="0"/>
          </a:p>
          <a:p>
            <a:pPr marL="457200" lvl="0" indent="-330200">
              <a:buClr>
                <a:schemeClr val="accent1"/>
              </a:buClr>
              <a:buSzPts val="1600"/>
              <a:buFont typeface="Barlow Semi Condensed"/>
              <a:buChar char="●"/>
            </a:pPr>
            <a:r>
              <a:rPr lang="en-US" dirty="0"/>
              <a:t>We performed the experiment on ten people.</a:t>
            </a:r>
          </a:p>
          <a:p>
            <a:pPr marL="457200" lvl="0" indent="-330200">
              <a:buClr>
                <a:schemeClr val="accent1"/>
              </a:buClr>
              <a:buSzPts val="1600"/>
              <a:buFont typeface="Barlow Semi Condensed"/>
              <a:buChar char="●"/>
            </a:pPr>
            <a:endParaRPr lang="en-US" dirty="0"/>
          </a:p>
          <a:p>
            <a:pPr marL="457200" lvl="0" indent="-330200">
              <a:buClr>
                <a:schemeClr val="accent1"/>
              </a:buClr>
              <a:buSzPts val="1600"/>
              <a:buFont typeface="Barlow Semi Condensed"/>
              <a:buChar char="●"/>
            </a:pPr>
            <a:r>
              <a:rPr lang="en-US" dirty="0"/>
              <a:t>We told them the instructions for the user, which we got from the students who developed the system.</a:t>
            </a:r>
          </a:p>
          <a:p>
            <a:pPr marL="457200" lvl="0" indent="-330200">
              <a:buClr>
                <a:schemeClr val="accent1"/>
              </a:buClr>
              <a:buSzPts val="1600"/>
              <a:buFont typeface="Barlow Semi Condensed"/>
              <a:buChar char="●"/>
            </a:pPr>
            <a:endParaRPr lang="en-US" dirty="0"/>
          </a:p>
          <a:p>
            <a:pPr marL="457200" lvl="0" indent="-330200">
              <a:buClr>
                <a:schemeClr val="accent1"/>
              </a:buClr>
              <a:buSzPts val="1600"/>
              <a:buFont typeface="Barlow Semi Condensed"/>
              <a:buChar char="●"/>
            </a:pPr>
            <a:r>
              <a:rPr lang="en-US" dirty="0"/>
              <a:t>We exported from the system an Excel file containing all the experimental results for each participant.</a:t>
            </a:r>
            <a:br>
              <a:rPr lang="en-US" dirty="0"/>
            </a:br>
            <a:endParaRPr lang="he-IL" dirty="0"/>
          </a:p>
        </p:txBody>
      </p:sp>
      <p:grpSp>
        <p:nvGrpSpPr>
          <p:cNvPr id="242" name="Google Shape;2739;p51"/>
          <p:cNvGrpSpPr/>
          <p:nvPr/>
        </p:nvGrpSpPr>
        <p:grpSpPr>
          <a:xfrm>
            <a:off x="240679" y="2896163"/>
            <a:ext cx="2976655" cy="2247337"/>
            <a:chOff x="277900" y="420125"/>
            <a:chExt cx="6852525" cy="4682425"/>
          </a:xfrm>
        </p:grpSpPr>
        <p:sp>
          <p:nvSpPr>
            <p:cNvPr id="243"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The experiment</a:t>
            </a:r>
            <a:endParaRPr dirty="0"/>
          </a:p>
        </p:txBody>
      </p:sp>
      <p:pic>
        <p:nvPicPr>
          <p:cNvPr id="3" name="תמונה 2"/>
          <p:cNvPicPr>
            <a:picLocks noChangeAspect="1"/>
          </p:cNvPicPr>
          <p:nvPr/>
        </p:nvPicPr>
        <p:blipFill>
          <a:blip r:embed="rId3"/>
          <a:stretch>
            <a:fillRect/>
          </a:stretch>
        </p:blipFill>
        <p:spPr>
          <a:xfrm>
            <a:off x="446686" y="1610770"/>
            <a:ext cx="3131415" cy="2143653"/>
          </a:xfrm>
          <a:prstGeom prst="rect">
            <a:avLst/>
          </a:prstGeom>
        </p:spPr>
      </p:pic>
      <p:sp>
        <p:nvSpPr>
          <p:cNvPr id="4" name="חץ ימינה 3"/>
          <p:cNvSpPr/>
          <p:nvPr/>
        </p:nvSpPr>
        <p:spPr>
          <a:xfrm>
            <a:off x="3758692" y="1931267"/>
            <a:ext cx="719666" cy="1805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p:cNvPicPr>
            <a:picLocks noChangeAspect="1"/>
          </p:cNvPicPr>
          <p:nvPr/>
        </p:nvPicPr>
        <p:blipFill>
          <a:blip r:embed="rId4"/>
          <a:stretch>
            <a:fillRect/>
          </a:stretch>
        </p:blipFill>
        <p:spPr>
          <a:xfrm>
            <a:off x="4660221" y="1610770"/>
            <a:ext cx="3944450" cy="980820"/>
          </a:xfrm>
          <a:prstGeom prst="rect">
            <a:avLst/>
          </a:prstGeom>
        </p:spPr>
      </p:pic>
      <p:sp>
        <p:nvSpPr>
          <p:cNvPr id="246" name="Google Shape;3213;p57"/>
          <p:cNvSpPr txBox="1">
            <a:spLocks/>
          </p:cNvSpPr>
          <p:nvPr/>
        </p:nvSpPr>
        <p:spPr>
          <a:xfrm>
            <a:off x="-1293156" y="1143316"/>
            <a:ext cx="66111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buClr>
                <a:schemeClr val="dk1"/>
              </a:buClr>
              <a:buSzPts val="1100"/>
              <a:buFont typeface="Arial"/>
              <a:buNone/>
            </a:pPr>
            <a:r>
              <a:rPr lang="en-US" sz="1800" dirty="0">
                <a:latin typeface="Barlow Semi Condensed" panose="020B0604020202020204" charset="0"/>
              </a:rPr>
              <a:t>The virtual classroom test</a:t>
            </a:r>
          </a:p>
        </p:txBody>
      </p:sp>
      <p:sp>
        <p:nvSpPr>
          <p:cNvPr id="247" name="Google Shape;3213;p57"/>
          <p:cNvSpPr txBox="1">
            <a:spLocks/>
          </p:cNvSpPr>
          <p:nvPr/>
        </p:nvSpPr>
        <p:spPr>
          <a:xfrm>
            <a:off x="3074417" y="1132270"/>
            <a:ext cx="66111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buClr>
                <a:schemeClr val="dk1"/>
              </a:buClr>
              <a:buSzPts val="1100"/>
              <a:buFont typeface="Arial"/>
              <a:buNone/>
            </a:pPr>
            <a:r>
              <a:rPr lang="en-US" sz="1800" dirty="0">
                <a:latin typeface="Barlow Semi Condensed" panose="020B0604020202020204" charset="0"/>
              </a:rPr>
              <a:t>Test result file example</a:t>
            </a:r>
          </a:p>
        </p:txBody>
      </p:sp>
      <p:sp>
        <p:nvSpPr>
          <p:cNvPr id="248" name="חץ ימינה 247"/>
          <p:cNvSpPr/>
          <p:nvPr/>
        </p:nvSpPr>
        <p:spPr>
          <a:xfrm rot="5400000">
            <a:off x="5600228" y="2645111"/>
            <a:ext cx="394980" cy="20709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3214;p57"/>
          <p:cNvSpPr txBox="1">
            <a:spLocks noGrp="1"/>
          </p:cNvSpPr>
          <p:nvPr>
            <p:ph type="subTitle" idx="1"/>
          </p:nvPr>
        </p:nvSpPr>
        <p:spPr>
          <a:xfrm>
            <a:off x="4118525" y="2905730"/>
            <a:ext cx="5130800" cy="1412270"/>
          </a:xfrm>
          <a:prstGeom prst="rect">
            <a:avLst/>
          </a:prstGeom>
        </p:spPr>
        <p:txBody>
          <a:bodyPr spcFirstLastPara="1" wrap="square" lIns="91425" tIns="91425" rIns="91425" bIns="91425" anchor="t" anchorCtr="0">
            <a:noAutofit/>
          </a:bodyPr>
          <a:lstStyle/>
          <a:p>
            <a:r>
              <a:rPr lang="en-US" dirty="0"/>
              <a:t>The system checks four parameters:</a:t>
            </a:r>
          </a:p>
          <a:p>
            <a:pPr marL="285750" indent="-285750">
              <a:buFont typeface="Arial" panose="020B0604020202020204" pitchFamily="34" charset="0"/>
              <a:buChar char="•"/>
            </a:pPr>
            <a:r>
              <a:rPr lang="en-US" dirty="0"/>
              <a:t>Response accuracy -‘Pressed and should’</a:t>
            </a:r>
          </a:p>
          <a:p>
            <a:pPr marL="285750" indent="-285750">
              <a:buFont typeface="Arial" panose="020B0604020202020204" pitchFamily="34" charset="0"/>
              <a:buChar char="•"/>
            </a:pPr>
            <a:r>
              <a:rPr lang="en-US" dirty="0"/>
              <a:t>Commission errors -‘Pressed and should not’</a:t>
            </a:r>
          </a:p>
          <a:p>
            <a:pPr marL="285750" indent="-285750">
              <a:buFont typeface="Arial" panose="020B0604020202020204" pitchFamily="34" charset="0"/>
              <a:buChar char="•"/>
            </a:pPr>
            <a:r>
              <a:rPr lang="en-US" dirty="0"/>
              <a:t>Omission errors -‘Not pressed and should’,  </a:t>
            </a:r>
          </a:p>
          <a:p>
            <a:pPr marL="285750" indent="-285750">
              <a:buFont typeface="Arial" panose="020B0604020202020204" pitchFamily="34" charset="0"/>
              <a:buChar char="•"/>
            </a:pPr>
            <a:r>
              <a:rPr lang="en-US" dirty="0"/>
              <a:t>Head movements</a:t>
            </a:r>
            <a:br>
              <a:rPr lang="en-US" dirty="0"/>
            </a:br>
            <a:endParaRPr lang="he-IL" dirty="0"/>
          </a:p>
        </p:txBody>
      </p:sp>
    </p:spTree>
    <p:extLst>
      <p:ext uri="{BB962C8B-B14F-4D97-AF65-F5344CB8AC3E}">
        <p14:creationId xmlns:p14="http://schemas.microsoft.com/office/powerpoint/2010/main" val="13109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Data analysis</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We conducted an initial analysis in order to differentiate between the two studied groups.</a:t>
            </a:r>
          </a:p>
          <a:p>
            <a:pPr marL="457200" indent="-330200">
              <a:buClr>
                <a:schemeClr val="accent1"/>
              </a:buClr>
              <a:buSzPts val="1600"/>
              <a:buFont typeface="Barlow Semi Condensed"/>
              <a:buChar char="●"/>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During the analysis, we found that other parameters are derived from the given results.</a:t>
            </a:r>
          </a:p>
          <a:p>
            <a:pPr marL="457200" indent="-330200">
              <a:buClr>
                <a:schemeClr val="accent1"/>
              </a:buClr>
              <a:buSzPts val="1600"/>
              <a:buFont typeface="Barlow Semi Condensed"/>
              <a:buChar char="●"/>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We averaged the parameters so that we could look at the difference between them in a better way.</a:t>
            </a:r>
            <a:br>
              <a:rPr lang="en-US" sz="1600" dirty="0">
                <a:latin typeface="Barlow Semi Condensed" panose="020B0604020202020204" charset="0"/>
              </a:rPr>
            </a:br>
            <a:endParaRPr lang="en-US" sz="1600" dirty="0">
              <a:latin typeface="Barlow Semi Condensed" panose="020B0604020202020204" charset="0"/>
            </a:endParaRPr>
          </a:p>
        </p:txBody>
      </p:sp>
      <p:pic>
        <p:nvPicPr>
          <p:cNvPr id="5" name="תמונה 4"/>
          <p:cNvPicPr/>
          <p:nvPr/>
        </p:nvPicPr>
        <p:blipFill>
          <a:blip r:embed="rId3"/>
          <a:stretch>
            <a:fillRect/>
          </a:stretch>
        </p:blipFill>
        <p:spPr>
          <a:xfrm>
            <a:off x="2268511" y="2751726"/>
            <a:ext cx="4477063" cy="21875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Data preprocessing</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825346" y="1115517"/>
            <a:ext cx="7277254" cy="3557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a:p>
            <a:pPr marL="127000">
              <a:buClr>
                <a:schemeClr val="accent1"/>
              </a:buClr>
              <a:buSzPts val="1600"/>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The experimental results were raw, so we calculated a unique size for each parameter.</a:t>
            </a:r>
          </a:p>
          <a:p>
            <a:pPr marL="457200" indent="-330200">
              <a:buClr>
                <a:schemeClr val="accent1"/>
              </a:buClr>
              <a:buSzPts val="1600"/>
              <a:buFont typeface="Barlow Semi Condensed"/>
              <a:buChar char="●"/>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Model training parameters:</a:t>
            </a:r>
          </a:p>
          <a:p>
            <a:pPr marL="127000">
              <a:buClr>
                <a:schemeClr val="accent1"/>
              </a:buClr>
              <a:buSzPts val="1600"/>
            </a:pPr>
            <a:r>
              <a:rPr lang="en-US" sz="1600" dirty="0">
                <a:latin typeface="Barlow Semi Condensed" panose="020B0604020202020204" charset="0"/>
              </a:rPr>
              <a:t>        -Omission errors</a:t>
            </a:r>
            <a:br>
              <a:rPr lang="en-US" sz="1600" dirty="0">
                <a:latin typeface="Barlow Semi Condensed" panose="020B0604020202020204" charset="0"/>
              </a:rPr>
            </a:br>
            <a:r>
              <a:rPr lang="en-US" sz="1600" dirty="0">
                <a:latin typeface="Barlow Semi Condensed" panose="020B0604020202020204" charset="0"/>
              </a:rPr>
              <a:t>        -Commission errors</a:t>
            </a:r>
            <a:br>
              <a:rPr lang="en-US" sz="1600" dirty="0">
                <a:latin typeface="Barlow Semi Condensed" panose="020B0604020202020204" charset="0"/>
              </a:rPr>
            </a:br>
            <a:r>
              <a:rPr lang="en-US" sz="1600" dirty="0">
                <a:latin typeface="Barlow Semi Condensed" panose="020B0604020202020204" charset="0"/>
              </a:rPr>
              <a:t>        -Response accuracy</a:t>
            </a:r>
            <a:br>
              <a:rPr lang="en-US" sz="1600" dirty="0">
                <a:latin typeface="Barlow Semi Condensed" panose="020B0604020202020204" charset="0"/>
              </a:rPr>
            </a:br>
            <a:r>
              <a:rPr lang="en-US" sz="1600" dirty="0">
                <a:latin typeface="Barlow Semi Condensed" panose="020B0604020202020204" charset="0"/>
              </a:rPr>
              <a:t>        -Response time average</a:t>
            </a:r>
            <a:br>
              <a:rPr lang="en-US" sz="1600" dirty="0">
                <a:latin typeface="Barlow Semi Condensed" panose="020B0604020202020204" charset="0"/>
              </a:rPr>
            </a:br>
            <a:r>
              <a:rPr lang="en-US" sz="1600" dirty="0">
                <a:latin typeface="Barlow Semi Condensed" panose="020B0604020202020204" charset="0"/>
              </a:rPr>
              <a:t>        -Head rotation vector size Average</a:t>
            </a:r>
            <a:br>
              <a:rPr lang="en-US" sz="1600" dirty="0">
                <a:latin typeface="Barlow Semi Condensed" panose="020B0604020202020204" charset="0"/>
              </a:rPr>
            </a:br>
            <a:endParaRPr lang="en-US" sz="1600" dirty="0">
              <a:latin typeface="Barlow Semi Condensed" panose="020B0604020202020204" charset="0"/>
            </a:endParaRPr>
          </a:p>
        </p:txBody>
      </p:sp>
      <p:grpSp>
        <p:nvGrpSpPr>
          <p:cNvPr id="5" name="Google Shape;4019;p64"/>
          <p:cNvGrpSpPr/>
          <p:nvPr/>
        </p:nvGrpSpPr>
        <p:grpSpPr>
          <a:xfrm>
            <a:off x="6516575" y="2733172"/>
            <a:ext cx="2026291" cy="2016629"/>
            <a:chOff x="1744400" y="429725"/>
            <a:chExt cx="4623925" cy="4948200"/>
          </a:xfrm>
        </p:grpSpPr>
        <p:sp>
          <p:nvSpPr>
            <p:cNvPr id="6"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17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Model training with XGBoost algorithm</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5" name="Google Shape;3214;p57"/>
          <p:cNvSpPr txBox="1">
            <a:spLocks/>
          </p:cNvSpPr>
          <p:nvPr/>
        </p:nvSpPr>
        <p:spPr>
          <a:xfrm>
            <a:off x="1126063" y="1235092"/>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The model we built is of a classification type.</a:t>
            </a:r>
          </a:p>
          <a:p>
            <a:pPr marL="457200" indent="-330200">
              <a:buClr>
                <a:schemeClr val="accent1"/>
              </a:buClr>
              <a:buSzPts val="1600"/>
              <a:buFont typeface="Barlow Semi Condensed"/>
              <a:buChar char="●"/>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Classification is a supervised learning task. which includes defining labels for input data based on their attributes.</a:t>
            </a:r>
            <a:endParaRPr lang="he-IL" sz="1600" dirty="0">
              <a:latin typeface="Barlow Semi Condensed" panose="020B0604020202020204" charset="0"/>
            </a:endParaRPr>
          </a:p>
          <a:p>
            <a:pPr marL="457200" indent="-330200">
              <a:buClr>
                <a:schemeClr val="accent1"/>
              </a:buClr>
              <a:buSzPts val="1600"/>
              <a:buFont typeface="Barlow Semi Condensed"/>
              <a:buChar char="●"/>
            </a:pPr>
            <a:endParaRPr lang="en-US"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The two groups are labeled as 'ADHD' and 'No-ADHD'</a:t>
            </a:r>
            <a:r>
              <a:rPr lang="he-IL" sz="1600" dirty="0">
                <a:latin typeface="Barlow Semi Condensed" panose="020B0604020202020204" charset="0"/>
              </a:rPr>
              <a:t> </a:t>
            </a:r>
          </a:p>
          <a:p>
            <a:pPr marL="457200" indent="-330200">
              <a:buClr>
                <a:schemeClr val="accent1"/>
              </a:buClr>
              <a:buSzPts val="1600"/>
              <a:buFont typeface="Barlow Semi Condensed"/>
              <a:buChar char="●"/>
            </a:pPr>
            <a:endParaRPr lang="he-IL"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We created a model that learns from labeled training data and predicts the class labels of a new subject based on its feature values.</a:t>
            </a:r>
            <a:endParaRPr lang="he-IL" sz="1600" dirty="0">
              <a:latin typeface="Barlow Semi Condensed" panose="020B0604020202020204" charset="0"/>
            </a:endParaRPr>
          </a:p>
          <a:p>
            <a:pPr marL="457200" indent="-330200">
              <a:buClr>
                <a:schemeClr val="accent1"/>
              </a:buClr>
              <a:buSzPts val="1600"/>
              <a:buFont typeface="Barlow Semi Condensed"/>
              <a:buChar char="●"/>
            </a:pPr>
            <a:endParaRPr lang="he-IL" sz="1600" dirty="0">
              <a:latin typeface="Barlow Semi Condensed" panose="020B0604020202020204" charset="0"/>
            </a:endParaRPr>
          </a:p>
          <a:p>
            <a:pPr marL="457200" indent="-330200">
              <a:buClr>
                <a:schemeClr val="accent1"/>
              </a:buClr>
              <a:buSzPts val="1600"/>
              <a:buFont typeface="Barlow Semi Condensed"/>
              <a:buChar char="●"/>
            </a:pPr>
            <a:r>
              <a:rPr lang="en-US" sz="1600" dirty="0">
                <a:latin typeface="Barlow Semi Condensed" panose="020B0604020202020204" charset="0"/>
              </a:rPr>
              <a:t>XGBoost machine learning model</a:t>
            </a:r>
            <a:r>
              <a:rPr lang="he-IL" sz="1600" dirty="0">
                <a:latin typeface="Barlow Semi Condensed" panose="020B0604020202020204" charset="0"/>
              </a:rPr>
              <a:t>-</a:t>
            </a:r>
            <a:r>
              <a:rPr lang="en-US" sz="1600" dirty="0">
                <a:latin typeface="Barlow Semi Condensed" panose="020B0604020202020204" charset="0"/>
              </a:rPr>
              <a:t> suitable for our problem and data</a:t>
            </a:r>
            <a:r>
              <a:rPr lang="he-IL" sz="1600" dirty="0">
                <a:latin typeface="Barlow Semi Condensed" panose="020B0604020202020204" charset="0"/>
              </a:rPr>
              <a:t>.</a:t>
            </a:r>
            <a:r>
              <a:rPr lang="en-US" sz="1600" dirty="0">
                <a:latin typeface="Barlow Semi Condensed" panose="020B0604020202020204" charset="0"/>
              </a:rPr>
              <a:t/>
            </a:r>
            <a:br>
              <a:rPr lang="en-US" sz="1600" dirty="0">
                <a:latin typeface="Barlow Semi Condensed" panose="020B0604020202020204" charset="0"/>
              </a:rPr>
            </a:br>
            <a:endParaRPr lang="en-US" sz="1600" dirty="0">
              <a:latin typeface="Barlow Semi Condensed" panose="020B0604020202020204" charset="0"/>
            </a:endParaRPr>
          </a:p>
        </p:txBody>
      </p:sp>
    </p:spTree>
    <p:extLst>
      <p:ext uri="{BB962C8B-B14F-4D97-AF65-F5344CB8AC3E}">
        <p14:creationId xmlns:p14="http://schemas.microsoft.com/office/powerpoint/2010/main" val="39046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18;p40"/>
          <p:cNvSpPr txBox="1"/>
          <p:nvPr/>
        </p:nvSpPr>
        <p:spPr>
          <a:xfrm>
            <a:off x="457200" y="1663275"/>
            <a:ext cx="2094300" cy="571800"/>
          </a:xfrm>
          <a:prstGeom prst="rect">
            <a:avLst/>
          </a:prstGeom>
          <a:noFill/>
          <a:ln>
            <a:noFill/>
          </a:ln>
        </p:spPr>
        <p:txBody>
          <a:bodyPr spcFirstLastPara="1" wrap="square" lIns="91425" tIns="91425" rIns="91425" bIns="91425" anchor="ctr" anchorCtr="0">
            <a:noAutofit/>
          </a:bodyPr>
          <a:lstStyle/>
          <a:p>
            <a:pPr lvl="0">
              <a:buSzPts val="1100"/>
            </a:pPr>
            <a:r>
              <a:rPr lang="en-US" dirty="0">
                <a:latin typeface="Barlow Semi Condensed" panose="020B0604020202020204" charset="0"/>
                <a:ea typeface="Roboto"/>
                <a:cs typeface="Roboto"/>
                <a:sym typeface="Roboto"/>
              </a:rPr>
              <a:t>XGBoost is a decision-tree-based Machine Learning algorithm</a:t>
            </a:r>
            <a:endParaRPr kumimoji="0" b="0" i="0" u="none" strike="noStrike" kern="0" cap="none" spc="0" normalizeH="0" baseline="0" noProof="0" dirty="0">
              <a:ln>
                <a:noFill/>
              </a:ln>
              <a:solidFill>
                <a:srgbClr val="000000"/>
              </a:solidFill>
              <a:effectLst/>
              <a:uLnTx/>
              <a:uFillTx/>
              <a:latin typeface="Barlow Semi Condensed" panose="020B0604020202020204" charset="0"/>
              <a:ea typeface="Roboto"/>
              <a:cs typeface="Roboto"/>
              <a:sym typeface="Roboto"/>
            </a:endParaRPr>
          </a:p>
        </p:txBody>
      </p:sp>
      <p:sp>
        <p:nvSpPr>
          <p:cNvPr id="6" name="Google Shape;1119;p40"/>
          <p:cNvSpPr txBox="1"/>
          <p:nvPr/>
        </p:nvSpPr>
        <p:spPr>
          <a:xfrm>
            <a:off x="6693000" y="1663275"/>
            <a:ext cx="1993800" cy="571800"/>
          </a:xfrm>
          <a:prstGeom prst="rect">
            <a:avLst/>
          </a:prstGeom>
          <a:noFill/>
          <a:ln>
            <a:noFill/>
          </a:ln>
        </p:spPr>
        <p:txBody>
          <a:bodyPr spcFirstLastPara="1" wrap="square" lIns="91425" tIns="91425" rIns="91425" bIns="91425" anchor="ctr" anchorCtr="0">
            <a:noAutofit/>
          </a:bodyPr>
          <a:lstStyle/>
          <a:p>
            <a:pPr lvl="0" algn="r"/>
            <a:r>
              <a:rPr lang="en-US" dirty="0">
                <a:latin typeface="Barlow Semi Condensed" panose="020B0604020202020204" charset="0"/>
                <a:ea typeface="Roboto"/>
                <a:cs typeface="Roboto"/>
                <a:sym typeface="Roboto"/>
              </a:rPr>
              <a:t>XGBoost is suitable for classification tasks</a:t>
            </a:r>
            <a:endParaRPr kumimoji="0" b="0" i="0" u="none" strike="noStrike" kern="0" cap="none" spc="0" normalizeH="0" baseline="0" noProof="0" dirty="0">
              <a:ln>
                <a:noFill/>
              </a:ln>
              <a:solidFill>
                <a:srgbClr val="000000"/>
              </a:solidFill>
              <a:effectLst/>
              <a:uLnTx/>
              <a:uFillTx/>
              <a:latin typeface="Barlow Semi Condensed" panose="020B0604020202020204" charset="0"/>
              <a:ea typeface="Roboto"/>
              <a:cs typeface="Roboto"/>
              <a:sym typeface="Roboto"/>
            </a:endParaRPr>
          </a:p>
        </p:txBody>
      </p:sp>
      <p:sp>
        <p:nvSpPr>
          <p:cNvPr id="7" name="Google Shape;1120;p40"/>
          <p:cNvSpPr txBox="1"/>
          <p:nvPr/>
        </p:nvSpPr>
        <p:spPr>
          <a:xfrm>
            <a:off x="6153462" y="3845485"/>
            <a:ext cx="2533338" cy="571800"/>
          </a:xfrm>
          <a:prstGeom prst="rect">
            <a:avLst/>
          </a:prstGeom>
          <a:noFill/>
          <a:ln>
            <a:noFill/>
          </a:ln>
        </p:spPr>
        <p:txBody>
          <a:bodyPr spcFirstLastPara="1" wrap="square" lIns="91425" tIns="91425" rIns="91425" bIns="91425" anchor="ctr" anchorCtr="0">
            <a:noAutofit/>
          </a:bodyPr>
          <a:lstStyle/>
          <a:p>
            <a:pPr lvl="0" algn="r"/>
            <a:r>
              <a:rPr lang="en-US" dirty="0">
                <a:latin typeface="Barlow Semi Condensed" panose="020B0604020202020204" charset="0"/>
                <a:ea typeface="Roboto"/>
                <a:cs typeface="Roboto"/>
                <a:sym typeface="Roboto"/>
              </a:rPr>
              <a:t>The algorithm optimizes a specific objective function, minimizing loss or error, and regularization to avoid overfitting.</a:t>
            </a:r>
            <a:endParaRPr kumimoji="0" b="0" i="0" u="none" strike="noStrike" kern="0" cap="none" spc="0" normalizeH="0" baseline="0" noProof="0" dirty="0">
              <a:ln>
                <a:noFill/>
              </a:ln>
              <a:solidFill>
                <a:srgbClr val="000000"/>
              </a:solidFill>
              <a:effectLst/>
              <a:uLnTx/>
              <a:uFillTx/>
              <a:latin typeface="Barlow Semi Condensed" panose="020B0604020202020204" charset="0"/>
              <a:ea typeface="Roboto"/>
              <a:cs typeface="Roboto"/>
              <a:sym typeface="Roboto"/>
            </a:endParaRPr>
          </a:p>
        </p:txBody>
      </p:sp>
      <p:sp>
        <p:nvSpPr>
          <p:cNvPr id="8" name="Google Shape;1121;p40"/>
          <p:cNvSpPr txBox="1"/>
          <p:nvPr/>
        </p:nvSpPr>
        <p:spPr>
          <a:xfrm>
            <a:off x="464600" y="1081175"/>
            <a:ext cx="615300" cy="287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chemeClr val="accent6">
                    <a:lumMod val="40000"/>
                    <a:lumOff val="60000"/>
                  </a:schemeClr>
                </a:solidFill>
                <a:effectLst/>
                <a:uLnTx/>
                <a:uFillTx/>
                <a:latin typeface="Fira Sans"/>
                <a:ea typeface="Fira Sans"/>
                <a:cs typeface="Fira Sans"/>
                <a:sym typeface="Fira Sans"/>
              </a:rPr>
              <a:t>01</a:t>
            </a:r>
            <a:endParaRPr kumimoji="0" sz="2400" b="1" i="0" u="none" strike="noStrike" kern="0" cap="none" spc="0" normalizeH="0" baseline="0" noProof="0" dirty="0">
              <a:ln>
                <a:noFill/>
              </a:ln>
              <a:solidFill>
                <a:schemeClr val="accent6">
                  <a:lumMod val="40000"/>
                  <a:lumOff val="60000"/>
                </a:schemeClr>
              </a:solidFill>
              <a:effectLst/>
              <a:uLnTx/>
              <a:uFillTx/>
              <a:latin typeface="Fira Sans"/>
              <a:ea typeface="Fira Sans"/>
              <a:cs typeface="Fira Sans"/>
              <a:sym typeface="Fira Sans"/>
            </a:endParaRPr>
          </a:p>
        </p:txBody>
      </p:sp>
      <p:sp>
        <p:nvSpPr>
          <p:cNvPr id="9" name="Google Shape;1122;p40"/>
          <p:cNvSpPr txBox="1"/>
          <p:nvPr/>
        </p:nvSpPr>
        <p:spPr>
          <a:xfrm>
            <a:off x="8071500" y="1081175"/>
            <a:ext cx="615300" cy="2871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chemeClr val="tx2">
                    <a:lumMod val="25000"/>
                  </a:schemeClr>
                </a:solidFill>
                <a:effectLst/>
                <a:uLnTx/>
                <a:uFillTx/>
                <a:latin typeface="Fira Sans"/>
                <a:ea typeface="Fira Sans"/>
                <a:cs typeface="Fira Sans"/>
                <a:sym typeface="Fira Sans"/>
              </a:rPr>
              <a:t>02</a:t>
            </a:r>
            <a:endParaRPr kumimoji="0" sz="2400" b="1" i="0" u="none" strike="noStrike" kern="0" cap="none" spc="0" normalizeH="0" baseline="0" noProof="0" dirty="0">
              <a:ln>
                <a:noFill/>
              </a:ln>
              <a:solidFill>
                <a:schemeClr val="tx2">
                  <a:lumMod val="25000"/>
                </a:schemeClr>
              </a:solidFill>
              <a:effectLst/>
              <a:uLnTx/>
              <a:uFillTx/>
              <a:latin typeface="Fira Sans"/>
              <a:ea typeface="Fira Sans"/>
              <a:cs typeface="Fira Sans"/>
              <a:sym typeface="Fira Sans"/>
            </a:endParaRPr>
          </a:p>
        </p:txBody>
      </p:sp>
      <p:sp>
        <p:nvSpPr>
          <p:cNvPr id="10" name="Google Shape;1123;p40"/>
          <p:cNvSpPr txBox="1"/>
          <p:nvPr/>
        </p:nvSpPr>
        <p:spPr>
          <a:xfrm>
            <a:off x="464600" y="3275448"/>
            <a:ext cx="615300" cy="287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chemeClr val="tx2">
                    <a:lumMod val="50000"/>
                  </a:schemeClr>
                </a:solidFill>
                <a:effectLst/>
                <a:uLnTx/>
                <a:uFillTx/>
                <a:latin typeface="Fira Sans"/>
                <a:ea typeface="Fira Sans"/>
                <a:cs typeface="Fira Sans"/>
                <a:sym typeface="Fira Sans"/>
              </a:rPr>
              <a:t>03</a:t>
            </a:r>
            <a:endParaRPr kumimoji="0" sz="2400" b="1" i="0" u="none" strike="noStrike" kern="0" cap="none" spc="0" normalizeH="0" baseline="0" noProof="0" dirty="0">
              <a:ln>
                <a:noFill/>
              </a:ln>
              <a:solidFill>
                <a:schemeClr val="tx2">
                  <a:lumMod val="50000"/>
                </a:schemeClr>
              </a:solidFill>
              <a:effectLst/>
              <a:uLnTx/>
              <a:uFillTx/>
              <a:latin typeface="Fira Sans"/>
              <a:ea typeface="Fira Sans"/>
              <a:cs typeface="Fira Sans"/>
              <a:sym typeface="Fira Sans"/>
            </a:endParaRPr>
          </a:p>
        </p:txBody>
      </p:sp>
      <p:sp>
        <p:nvSpPr>
          <p:cNvPr id="11" name="Google Shape;1124;p40"/>
          <p:cNvSpPr txBox="1"/>
          <p:nvPr/>
        </p:nvSpPr>
        <p:spPr>
          <a:xfrm>
            <a:off x="8071500" y="3275448"/>
            <a:ext cx="615300" cy="2871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chemeClr val="accent1">
                    <a:lumMod val="60000"/>
                    <a:lumOff val="40000"/>
                  </a:schemeClr>
                </a:solidFill>
                <a:effectLst/>
                <a:uLnTx/>
                <a:uFillTx/>
                <a:latin typeface="Fira Sans"/>
                <a:ea typeface="Fira Sans"/>
                <a:cs typeface="Fira Sans"/>
                <a:sym typeface="Fira Sans"/>
              </a:rPr>
              <a:t>04</a:t>
            </a:r>
            <a:endParaRPr kumimoji="0" sz="2400" b="1" i="0" u="none" strike="noStrike" kern="0" cap="none" spc="0" normalizeH="0" baseline="0" noProof="0" dirty="0">
              <a:ln>
                <a:noFill/>
              </a:ln>
              <a:solidFill>
                <a:schemeClr val="accent1">
                  <a:lumMod val="60000"/>
                  <a:lumOff val="40000"/>
                </a:schemeClr>
              </a:solidFill>
              <a:effectLst/>
              <a:uLnTx/>
              <a:uFillTx/>
              <a:latin typeface="Fira Sans"/>
              <a:ea typeface="Fira Sans"/>
              <a:cs typeface="Fira Sans"/>
              <a:sym typeface="Fira Sans"/>
            </a:endParaRPr>
          </a:p>
        </p:txBody>
      </p:sp>
      <p:sp>
        <p:nvSpPr>
          <p:cNvPr id="12" name="Google Shape;1125;p40"/>
          <p:cNvSpPr txBox="1"/>
          <p:nvPr/>
        </p:nvSpPr>
        <p:spPr>
          <a:xfrm>
            <a:off x="457200" y="3845485"/>
            <a:ext cx="2094300" cy="571800"/>
          </a:xfrm>
          <a:prstGeom prst="rect">
            <a:avLst/>
          </a:prstGeom>
          <a:noFill/>
          <a:ln>
            <a:noFill/>
          </a:ln>
        </p:spPr>
        <p:txBody>
          <a:bodyPr spcFirstLastPara="1" wrap="square" lIns="91425" tIns="91425" rIns="91425" bIns="91425" anchor="ctr" anchorCtr="0">
            <a:noAutofit/>
          </a:bodyPr>
          <a:lstStyle/>
          <a:p>
            <a:pPr lvl="0"/>
            <a:r>
              <a:rPr lang="en-US" dirty="0">
                <a:latin typeface="Barlow Semi Condensed" panose="020B0604020202020204" charset="0"/>
                <a:ea typeface="Roboto"/>
                <a:cs typeface="Roboto"/>
                <a:sym typeface="Roboto"/>
              </a:rPr>
              <a:t>XGBoost is an optimized gradient boosting algorithm using parallel processing, handling missing values</a:t>
            </a:r>
            <a:endParaRPr kumimoji="0" b="0" i="0" u="none" strike="noStrike" kern="0" cap="none" spc="0" normalizeH="0" baseline="0" noProof="0" dirty="0">
              <a:ln>
                <a:noFill/>
              </a:ln>
              <a:solidFill>
                <a:srgbClr val="000000"/>
              </a:solidFill>
              <a:effectLst/>
              <a:uLnTx/>
              <a:uFillTx/>
              <a:latin typeface="Barlow Semi Condensed" panose="020B0604020202020204" charset="0"/>
              <a:ea typeface="Roboto"/>
              <a:cs typeface="Roboto"/>
              <a:sym typeface="Roboto"/>
            </a:endParaRPr>
          </a:p>
        </p:txBody>
      </p:sp>
      <p:grpSp>
        <p:nvGrpSpPr>
          <p:cNvPr id="13" name="Google Shape;1109;p40"/>
          <p:cNvGrpSpPr/>
          <p:nvPr/>
        </p:nvGrpSpPr>
        <p:grpSpPr>
          <a:xfrm>
            <a:off x="2262761" y="689150"/>
            <a:ext cx="4625881" cy="4491816"/>
            <a:chOff x="2262761" y="588275"/>
            <a:chExt cx="4625881" cy="4491816"/>
          </a:xfrm>
        </p:grpSpPr>
        <p:sp>
          <p:nvSpPr>
            <p:cNvPr id="14" name="Google Shape;1110;p40"/>
            <p:cNvSpPr/>
            <p:nvPr/>
          </p:nvSpPr>
          <p:spPr>
            <a:xfrm rot="2700000">
              <a:off x="4130330" y="1398997"/>
              <a:ext cx="2653766" cy="1394926"/>
            </a:xfrm>
            <a:custGeom>
              <a:avLst/>
              <a:gdLst/>
              <a:ahLst/>
              <a:cxnLst/>
              <a:rect l="l" t="t" r="r" b="b"/>
              <a:pathLst>
                <a:path w="68623" h="36071" extrusionOk="0">
                  <a:moveTo>
                    <a:pt x="31253" y="0"/>
                  </a:moveTo>
                  <a:lnTo>
                    <a:pt x="29075" y="42"/>
                  </a:lnTo>
                  <a:lnTo>
                    <a:pt x="24844" y="419"/>
                  </a:lnTo>
                  <a:lnTo>
                    <a:pt x="20654" y="1173"/>
                  </a:lnTo>
                  <a:lnTo>
                    <a:pt x="16591" y="2262"/>
                  </a:lnTo>
                  <a:lnTo>
                    <a:pt x="12611" y="3728"/>
                  </a:lnTo>
                  <a:lnTo>
                    <a:pt x="8757" y="5572"/>
                  </a:lnTo>
                  <a:lnTo>
                    <a:pt x="5112" y="7708"/>
                  </a:lnTo>
                  <a:lnTo>
                    <a:pt x="1635" y="10180"/>
                  </a:lnTo>
                  <a:lnTo>
                    <a:pt x="1" y="11563"/>
                  </a:lnTo>
                  <a:lnTo>
                    <a:pt x="16968" y="16129"/>
                  </a:lnTo>
                  <a:lnTo>
                    <a:pt x="20068" y="27440"/>
                  </a:lnTo>
                  <a:lnTo>
                    <a:pt x="21073" y="26895"/>
                  </a:lnTo>
                  <a:lnTo>
                    <a:pt x="23210" y="26016"/>
                  </a:lnTo>
                  <a:lnTo>
                    <a:pt x="25388" y="25304"/>
                  </a:lnTo>
                  <a:lnTo>
                    <a:pt x="27609" y="24843"/>
                  </a:lnTo>
                  <a:lnTo>
                    <a:pt x="29829" y="24633"/>
                  </a:lnTo>
                  <a:lnTo>
                    <a:pt x="32049" y="24591"/>
                  </a:lnTo>
                  <a:lnTo>
                    <a:pt x="34228" y="24759"/>
                  </a:lnTo>
                  <a:lnTo>
                    <a:pt x="36406" y="25178"/>
                  </a:lnTo>
                  <a:lnTo>
                    <a:pt x="38543" y="25722"/>
                  </a:lnTo>
                  <a:lnTo>
                    <a:pt x="40595" y="26518"/>
                  </a:lnTo>
                  <a:lnTo>
                    <a:pt x="42564" y="27482"/>
                  </a:lnTo>
                  <a:lnTo>
                    <a:pt x="44450" y="28655"/>
                  </a:lnTo>
                  <a:lnTo>
                    <a:pt x="46251" y="29996"/>
                  </a:lnTo>
                  <a:lnTo>
                    <a:pt x="47885" y="31504"/>
                  </a:lnTo>
                  <a:lnTo>
                    <a:pt x="49435" y="33221"/>
                  </a:lnTo>
                  <a:lnTo>
                    <a:pt x="50776" y="35065"/>
                  </a:lnTo>
                  <a:lnTo>
                    <a:pt x="51404" y="36070"/>
                  </a:lnTo>
                  <a:lnTo>
                    <a:pt x="64726" y="32509"/>
                  </a:lnTo>
                  <a:lnTo>
                    <a:pt x="68622" y="17888"/>
                  </a:lnTo>
                  <a:lnTo>
                    <a:pt x="66904" y="15794"/>
                  </a:lnTo>
                  <a:lnTo>
                    <a:pt x="63050" y="12023"/>
                  </a:lnTo>
                  <a:lnTo>
                    <a:pt x="58861" y="8714"/>
                  </a:lnTo>
                  <a:lnTo>
                    <a:pt x="54336" y="5907"/>
                  </a:lnTo>
                  <a:lnTo>
                    <a:pt x="49561" y="3603"/>
                  </a:lnTo>
                  <a:lnTo>
                    <a:pt x="44533" y="1843"/>
                  </a:lnTo>
                  <a:lnTo>
                    <a:pt x="39297" y="670"/>
                  </a:lnTo>
                  <a:lnTo>
                    <a:pt x="33976" y="42"/>
                  </a:lnTo>
                  <a:lnTo>
                    <a:pt x="312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111;p40"/>
            <p:cNvSpPr/>
            <p:nvPr/>
          </p:nvSpPr>
          <p:spPr>
            <a:xfrm rot="2700000">
              <a:off x="4633742" y="2587286"/>
              <a:ext cx="1328488" cy="2370225"/>
            </a:xfrm>
            <a:custGeom>
              <a:avLst/>
              <a:gdLst/>
              <a:ahLst/>
              <a:cxnLst/>
              <a:rect l="l" t="t" r="r" b="b"/>
              <a:pathLst>
                <a:path w="34353" h="61291" extrusionOk="0">
                  <a:moveTo>
                    <a:pt x="26016" y="1"/>
                  </a:moveTo>
                  <a:lnTo>
                    <a:pt x="22288" y="13993"/>
                  </a:lnTo>
                  <a:lnTo>
                    <a:pt x="7918" y="17847"/>
                  </a:lnTo>
                  <a:lnTo>
                    <a:pt x="8672" y="19732"/>
                  </a:lnTo>
                  <a:lnTo>
                    <a:pt x="9594" y="23670"/>
                  </a:lnTo>
                  <a:lnTo>
                    <a:pt x="9804" y="27608"/>
                  </a:lnTo>
                  <a:lnTo>
                    <a:pt x="9427" y="31462"/>
                  </a:lnTo>
                  <a:lnTo>
                    <a:pt x="8379" y="35233"/>
                  </a:lnTo>
                  <a:lnTo>
                    <a:pt x="6704" y="38794"/>
                  </a:lnTo>
                  <a:lnTo>
                    <a:pt x="4441" y="42020"/>
                  </a:lnTo>
                  <a:lnTo>
                    <a:pt x="1634" y="44868"/>
                  </a:lnTo>
                  <a:lnTo>
                    <a:pt x="1" y="46125"/>
                  </a:lnTo>
                  <a:lnTo>
                    <a:pt x="2807" y="56682"/>
                  </a:lnTo>
                  <a:lnTo>
                    <a:pt x="20026" y="61290"/>
                  </a:lnTo>
                  <a:lnTo>
                    <a:pt x="21576" y="59740"/>
                  </a:lnTo>
                  <a:lnTo>
                    <a:pt x="24341" y="56473"/>
                  </a:lnTo>
                  <a:lnTo>
                    <a:pt x="26770" y="52996"/>
                  </a:lnTo>
                  <a:lnTo>
                    <a:pt x="28907" y="49393"/>
                  </a:lnTo>
                  <a:lnTo>
                    <a:pt x="30666" y="45622"/>
                  </a:lnTo>
                  <a:lnTo>
                    <a:pt x="32091" y="41768"/>
                  </a:lnTo>
                  <a:lnTo>
                    <a:pt x="33180" y="37788"/>
                  </a:lnTo>
                  <a:lnTo>
                    <a:pt x="33934" y="33767"/>
                  </a:lnTo>
                  <a:lnTo>
                    <a:pt x="34311" y="29661"/>
                  </a:lnTo>
                  <a:lnTo>
                    <a:pt x="34353" y="25556"/>
                  </a:lnTo>
                  <a:lnTo>
                    <a:pt x="34060" y="21492"/>
                  </a:lnTo>
                  <a:lnTo>
                    <a:pt x="33431" y="17386"/>
                  </a:lnTo>
                  <a:lnTo>
                    <a:pt x="32426" y="13365"/>
                  </a:lnTo>
                  <a:lnTo>
                    <a:pt x="31043" y="9427"/>
                  </a:lnTo>
                  <a:lnTo>
                    <a:pt x="29326" y="5572"/>
                  </a:lnTo>
                  <a:lnTo>
                    <a:pt x="27231" y="1802"/>
                  </a:lnTo>
                  <a:lnTo>
                    <a:pt x="2601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112;p40"/>
            <p:cNvSpPr/>
            <p:nvPr/>
          </p:nvSpPr>
          <p:spPr>
            <a:xfrm rot="2700000">
              <a:off x="2369500" y="2909291"/>
              <a:ext cx="2584080" cy="1372264"/>
            </a:xfrm>
            <a:custGeom>
              <a:avLst/>
              <a:gdLst/>
              <a:ahLst/>
              <a:cxnLst/>
              <a:rect l="l" t="t" r="r" b="b"/>
              <a:pathLst>
                <a:path w="66821" h="35485" extrusionOk="0">
                  <a:moveTo>
                    <a:pt x="16004" y="1"/>
                  </a:moveTo>
                  <a:lnTo>
                    <a:pt x="4357" y="3101"/>
                  </a:lnTo>
                  <a:lnTo>
                    <a:pt x="1" y="19481"/>
                  </a:lnTo>
                  <a:lnTo>
                    <a:pt x="1634" y="21241"/>
                  </a:lnTo>
                  <a:lnTo>
                    <a:pt x="5153" y="24466"/>
                  </a:lnTo>
                  <a:lnTo>
                    <a:pt x="8924" y="27315"/>
                  </a:lnTo>
                  <a:lnTo>
                    <a:pt x="12904" y="29703"/>
                  </a:lnTo>
                  <a:lnTo>
                    <a:pt x="17051" y="31714"/>
                  </a:lnTo>
                  <a:lnTo>
                    <a:pt x="21324" y="33264"/>
                  </a:lnTo>
                  <a:lnTo>
                    <a:pt x="25723" y="34437"/>
                  </a:lnTo>
                  <a:lnTo>
                    <a:pt x="30206" y="35191"/>
                  </a:lnTo>
                  <a:lnTo>
                    <a:pt x="34730" y="35484"/>
                  </a:lnTo>
                  <a:lnTo>
                    <a:pt x="39296" y="35359"/>
                  </a:lnTo>
                  <a:lnTo>
                    <a:pt x="43779" y="34814"/>
                  </a:lnTo>
                  <a:lnTo>
                    <a:pt x="48261" y="33850"/>
                  </a:lnTo>
                  <a:lnTo>
                    <a:pt x="52660" y="32426"/>
                  </a:lnTo>
                  <a:lnTo>
                    <a:pt x="56891" y="30583"/>
                  </a:lnTo>
                  <a:lnTo>
                    <a:pt x="61039" y="28321"/>
                  </a:lnTo>
                  <a:lnTo>
                    <a:pt x="64977" y="25598"/>
                  </a:lnTo>
                  <a:lnTo>
                    <a:pt x="66820" y="24047"/>
                  </a:lnTo>
                  <a:lnTo>
                    <a:pt x="49812" y="19481"/>
                  </a:lnTo>
                  <a:lnTo>
                    <a:pt x="46753" y="8170"/>
                  </a:lnTo>
                  <a:lnTo>
                    <a:pt x="45748" y="8673"/>
                  </a:lnTo>
                  <a:lnTo>
                    <a:pt x="43653" y="9552"/>
                  </a:lnTo>
                  <a:lnTo>
                    <a:pt x="41517" y="10181"/>
                  </a:lnTo>
                  <a:lnTo>
                    <a:pt x="39380" y="10642"/>
                  </a:lnTo>
                  <a:lnTo>
                    <a:pt x="37244" y="10851"/>
                  </a:lnTo>
                  <a:lnTo>
                    <a:pt x="35065" y="10893"/>
                  </a:lnTo>
                  <a:lnTo>
                    <a:pt x="31839" y="10600"/>
                  </a:lnTo>
                  <a:lnTo>
                    <a:pt x="27734" y="9511"/>
                  </a:lnTo>
                  <a:lnTo>
                    <a:pt x="24801" y="8170"/>
                  </a:lnTo>
                  <a:lnTo>
                    <a:pt x="22916" y="7081"/>
                  </a:lnTo>
                  <a:lnTo>
                    <a:pt x="21157" y="5782"/>
                  </a:lnTo>
                  <a:lnTo>
                    <a:pt x="19523" y="4358"/>
                  </a:lnTo>
                  <a:lnTo>
                    <a:pt x="17973" y="2724"/>
                  </a:lnTo>
                  <a:lnTo>
                    <a:pt x="16590" y="964"/>
                  </a:lnTo>
                  <a:lnTo>
                    <a:pt x="160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113;p40"/>
            <p:cNvSpPr/>
            <p:nvPr/>
          </p:nvSpPr>
          <p:spPr>
            <a:xfrm rot="2700000">
              <a:off x="3114167" y="696846"/>
              <a:ext cx="1320405" cy="2446370"/>
            </a:xfrm>
            <a:custGeom>
              <a:avLst/>
              <a:gdLst/>
              <a:ahLst/>
              <a:cxnLst/>
              <a:rect l="l" t="t" r="r" b="b"/>
              <a:pathLst>
                <a:path w="34144" h="63260" extrusionOk="0">
                  <a:moveTo>
                    <a:pt x="14161" y="0"/>
                  </a:moveTo>
                  <a:lnTo>
                    <a:pt x="12611" y="1634"/>
                  </a:lnTo>
                  <a:lnTo>
                    <a:pt x="9762" y="5028"/>
                  </a:lnTo>
                  <a:lnTo>
                    <a:pt x="7248" y="8630"/>
                  </a:lnTo>
                  <a:lnTo>
                    <a:pt x="5112" y="12401"/>
                  </a:lnTo>
                  <a:lnTo>
                    <a:pt x="3352" y="16339"/>
                  </a:lnTo>
                  <a:lnTo>
                    <a:pt x="1970" y="20361"/>
                  </a:lnTo>
                  <a:lnTo>
                    <a:pt x="922" y="24508"/>
                  </a:lnTo>
                  <a:lnTo>
                    <a:pt x="294" y="28697"/>
                  </a:lnTo>
                  <a:lnTo>
                    <a:pt x="1" y="32929"/>
                  </a:lnTo>
                  <a:lnTo>
                    <a:pt x="84" y="37202"/>
                  </a:lnTo>
                  <a:lnTo>
                    <a:pt x="545" y="41433"/>
                  </a:lnTo>
                  <a:lnTo>
                    <a:pt x="1383" y="45622"/>
                  </a:lnTo>
                  <a:lnTo>
                    <a:pt x="2598" y="49728"/>
                  </a:lnTo>
                  <a:lnTo>
                    <a:pt x="4190" y="53749"/>
                  </a:lnTo>
                  <a:lnTo>
                    <a:pt x="6201" y="57687"/>
                  </a:lnTo>
                  <a:lnTo>
                    <a:pt x="8547" y="61458"/>
                  </a:lnTo>
                  <a:lnTo>
                    <a:pt x="9888" y="63259"/>
                  </a:lnTo>
                  <a:lnTo>
                    <a:pt x="14203" y="47256"/>
                  </a:lnTo>
                  <a:lnTo>
                    <a:pt x="26770" y="43905"/>
                  </a:lnTo>
                  <a:lnTo>
                    <a:pt x="26226" y="42732"/>
                  </a:lnTo>
                  <a:lnTo>
                    <a:pt x="25430" y="40344"/>
                  </a:lnTo>
                  <a:lnTo>
                    <a:pt x="24885" y="37872"/>
                  </a:lnTo>
                  <a:lnTo>
                    <a:pt x="24592" y="35316"/>
                  </a:lnTo>
                  <a:lnTo>
                    <a:pt x="24592" y="34060"/>
                  </a:lnTo>
                  <a:lnTo>
                    <a:pt x="24592" y="32677"/>
                  </a:lnTo>
                  <a:lnTo>
                    <a:pt x="24927" y="29912"/>
                  </a:lnTo>
                  <a:lnTo>
                    <a:pt x="25556" y="27231"/>
                  </a:lnTo>
                  <a:lnTo>
                    <a:pt x="26519" y="24676"/>
                  </a:lnTo>
                  <a:lnTo>
                    <a:pt x="27734" y="22246"/>
                  </a:lnTo>
                  <a:lnTo>
                    <a:pt x="29242" y="19984"/>
                  </a:lnTo>
                  <a:lnTo>
                    <a:pt x="31044" y="17889"/>
                  </a:lnTo>
                  <a:lnTo>
                    <a:pt x="33054" y="16004"/>
                  </a:lnTo>
                  <a:lnTo>
                    <a:pt x="34144" y="15166"/>
                  </a:lnTo>
                  <a:lnTo>
                    <a:pt x="31337" y="4609"/>
                  </a:lnTo>
                  <a:lnTo>
                    <a:pt x="141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 name="Google Shape;2342;p46"/>
          <p:cNvSpPr txBox="1">
            <a:spLocks/>
          </p:cNvSpPr>
          <p:nvPr/>
        </p:nvSpPr>
        <p:spPr>
          <a:xfrm>
            <a:off x="3684940" y="2631664"/>
            <a:ext cx="1610626"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i="1" dirty="0">
                <a:solidFill>
                  <a:schemeClr val="accent6">
                    <a:lumMod val="50000"/>
                  </a:schemeClr>
                </a:solidFill>
                <a:latin typeface="Fjalla One" panose="020B0604020202020204" charset="0"/>
                <a:ea typeface="Barlow Semi Condensed"/>
                <a:cs typeface="Fjalla One" panose="020B0604020202020204" charset="0"/>
              </a:rPr>
              <a:t>XGBoost</a:t>
            </a:r>
            <a:endParaRPr lang="en-US" sz="2800" i="1" dirty="0">
              <a:solidFill>
                <a:schemeClr val="accent6">
                  <a:lumMod val="50000"/>
                </a:schemeClr>
              </a:solidFill>
              <a:latin typeface="Fjalla One" panose="020B0604020202020204" charset="0"/>
              <a:ea typeface="Barlow Semi Condensed"/>
              <a:cs typeface="Fjalla One" panose="020B0604020202020204" charset="0"/>
              <a:sym typeface="Barlow Semi Condensed"/>
            </a:endParaRPr>
          </a:p>
        </p:txBody>
      </p:sp>
      <p:grpSp>
        <p:nvGrpSpPr>
          <p:cNvPr id="21" name="Google Shape;2950;p57"/>
          <p:cNvGrpSpPr/>
          <p:nvPr/>
        </p:nvGrpSpPr>
        <p:grpSpPr>
          <a:xfrm>
            <a:off x="3250872" y="3452380"/>
            <a:ext cx="366963" cy="352768"/>
            <a:chOff x="-31889075" y="2658950"/>
            <a:chExt cx="302475" cy="290775"/>
          </a:xfrm>
        </p:grpSpPr>
        <p:sp>
          <p:nvSpPr>
            <p:cNvPr id="22" name="Google Shape;2951;p57"/>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52;p57"/>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949;p57"/>
          <p:cNvSpPr/>
          <p:nvPr/>
        </p:nvSpPr>
        <p:spPr>
          <a:xfrm>
            <a:off x="5642856" y="2074930"/>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2;p46"/>
          <p:cNvSpPr txBox="1">
            <a:spLocks/>
          </p:cNvSpPr>
          <p:nvPr/>
        </p:nvSpPr>
        <p:spPr>
          <a:xfrm>
            <a:off x="774225" y="347744"/>
            <a:ext cx="7696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accent6">
                    <a:lumMod val="50000"/>
                  </a:schemeClr>
                </a:solidFill>
                <a:latin typeface="Fjalla One" panose="020B0604020202020204" charset="0"/>
                <a:ea typeface="Barlow Semi Condensed"/>
                <a:cs typeface="Fjalla One" panose="020B0604020202020204" charset="0"/>
              </a:rPr>
              <a:t>XGBoost algorithm</a:t>
            </a:r>
            <a:endParaRPr lang="en-US" sz="2800" dirty="0">
              <a:solidFill>
                <a:schemeClr val="accent6">
                  <a:lumMod val="50000"/>
                </a:schemeClr>
              </a:solidFill>
              <a:latin typeface="Fjalla One" panose="020B0604020202020204" charset="0"/>
              <a:ea typeface="Barlow Semi Condensed"/>
              <a:cs typeface="Fjalla One" panose="020B0604020202020204" charset="0"/>
              <a:sym typeface="Barlow Semi Condensed"/>
            </a:endParaRPr>
          </a:p>
        </p:txBody>
      </p:sp>
      <p:sp>
        <p:nvSpPr>
          <p:cNvPr id="26" name="Google Shape;2940;p57"/>
          <p:cNvSpPr/>
          <p:nvPr/>
        </p:nvSpPr>
        <p:spPr>
          <a:xfrm>
            <a:off x="3654469" y="163219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2953;p57"/>
          <p:cNvSpPr/>
          <p:nvPr/>
        </p:nvSpPr>
        <p:spPr>
          <a:xfrm>
            <a:off x="5179810" y="3873438"/>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52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Training result</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5" name="Google Shape;3214;p57"/>
          <p:cNvSpPr txBox="1">
            <a:spLocks/>
          </p:cNvSpPr>
          <p:nvPr/>
        </p:nvSpPr>
        <p:spPr>
          <a:xfrm>
            <a:off x="1126063" y="1235092"/>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p:txBody>
      </p:sp>
      <p:pic>
        <p:nvPicPr>
          <p:cNvPr id="3" name="Picture 2">
            <a:extLst>
              <a:ext uri="{FF2B5EF4-FFF2-40B4-BE49-F238E27FC236}">
                <a16:creationId xmlns:a16="http://schemas.microsoft.com/office/drawing/2014/main" id="{4123B61F-CA28-EED0-CB29-3D38ACD0D682}"/>
              </a:ext>
            </a:extLst>
          </p:cNvPr>
          <p:cNvPicPr>
            <a:picLocks noChangeAspect="1"/>
          </p:cNvPicPr>
          <p:nvPr/>
        </p:nvPicPr>
        <p:blipFill>
          <a:blip r:embed="rId3"/>
          <a:stretch>
            <a:fillRect/>
          </a:stretch>
        </p:blipFill>
        <p:spPr>
          <a:xfrm>
            <a:off x="1745753" y="1235092"/>
            <a:ext cx="5652494" cy="3374539"/>
          </a:xfrm>
          <a:prstGeom prst="rect">
            <a:avLst/>
          </a:prstGeom>
        </p:spPr>
      </p:pic>
    </p:spTree>
    <p:extLst>
      <p:ext uri="{BB962C8B-B14F-4D97-AF65-F5344CB8AC3E}">
        <p14:creationId xmlns:p14="http://schemas.microsoft.com/office/powerpoint/2010/main" val="211614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Testing result</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5" name="Google Shape;3214;p57"/>
          <p:cNvSpPr txBox="1">
            <a:spLocks/>
          </p:cNvSpPr>
          <p:nvPr/>
        </p:nvSpPr>
        <p:spPr>
          <a:xfrm>
            <a:off x="1126063" y="1235092"/>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p:txBody>
      </p:sp>
      <p:pic>
        <p:nvPicPr>
          <p:cNvPr id="2" name="Picture 1">
            <a:extLst>
              <a:ext uri="{FF2B5EF4-FFF2-40B4-BE49-F238E27FC236}">
                <a16:creationId xmlns:a16="http://schemas.microsoft.com/office/drawing/2014/main" id="{FC2B1D39-E5D0-FF7A-CAB4-C2657EF2D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214" y="1245584"/>
            <a:ext cx="4453618" cy="2798291"/>
          </a:xfrm>
          <a:prstGeom prst="rect">
            <a:avLst/>
          </a:prstGeom>
        </p:spPr>
      </p:pic>
      <p:pic>
        <p:nvPicPr>
          <p:cNvPr id="4" name="Picture 3">
            <a:extLst>
              <a:ext uri="{FF2B5EF4-FFF2-40B4-BE49-F238E27FC236}">
                <a16:creationId xmlns:a16="http://schemas.microsoft.com/office/drawing/2014/main" id="{38E603FA-63F6-EB7F-8DE0-B2F81894E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2823" y="1235092"/>
            <a:ext cx="3684555" cy="2939251"/>
          </a:xfrm>
          <a:prstGeom prst="rect">
            <a:avLst/>
          </a:prstGeom>
        </p:spPr>
      </p:pic>
    </p:spTree>
    <p:extLst>
      <p:ext uri="{BB962C8B-B14F-4D97-AF65-F5344CB8AC3E}">
        <p14:creationId xmlns:p14="http://schemas.microsoft.com/office/powerpoint/2010/main" val="1522653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192867" y="1661468"/>
            <a:ext cx="4724040" cy="1902000"/>
          </a:xfrm>
          <a:prstGeom prst="rect">
            <a:avLst/>
          </a:prstGeom>
        </p:spPr>
        <p:txBody>
          <a:bodyPr spcFirstLastPara="1" wrap="square" lIns="91425" tIns="91425" rIns="91425" bIns="91425" anchor="ctr" anchorCtr="0">
            <a:noAutofit/>
          </a:bodyPr>
          <a:lstStyle/>
          <a:p>
            <a:pPr lvl="0">
              <a:lnSpc>
                <a:spcPct val="115000"/>
              </a:lnSpc>
            </a:pPr>
            <a:r>
              <a:rPr lang="en-US" sz="4800" dirty="0"/>
              <a:t>Result &amp; Sample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345414" y="526522"/>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Result</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7" name="Google Shape;878;p37"/>
          <p:cNvSpPr/>
          <p:nvPr/>
        </p:nvSpPr>
        <p:spPr>
          <a:xfrm>
            <a:off x="1514828" y="2775888"/>
            <a:ext cx="594300" cy="594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8" name="Google Shape;879;p37"/>
          <p:cNvSpPr/>
          <p:nvPr/>
        </p:nvSpPr>
        <p:spPr>
          <a:xfrm>
            <a:off x="6832181" y="1063519"/>
            <a:ext cx="594300" cy="59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0;p37"/>
          <p:cNvSpPr/>
          <p:nvPr/>
        </p:nvSpPr>
        <p:spPr>
          <a:xfrm>
            <a:off x="6838887" y="2613021"/>
            <a:ext cx="594300" cy="59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0;p37"/>
          <p:cNvSpPr txBox="1"/>
          <p:nvPr/>
        </p:nvSpPr>
        <p:spPr>
          <a:xfrm>
            <a:off x="5688767" y="1684406"/>
            <a:ext cx="2458437" cy="22714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2"/>
                </a:solidFill>
                <a:latin typeface="Fira Sans"/>
                <a:ea typeface="Fira Sans"/>
                <a:cs typeface="Fira Sans"/>
                <a:sym typeface="Fira Sans"/>
              </a:rPr>
              <a:t>ADHD</a:t>
            </a:r>
            <a:r>
              <a:rPr lang="he-IL" b="1" dirty="0">
                <a:solidFill>
                  <a:schemeClr val="accent2"/>
                </a:solidFill>
                <a:latin typeface="Fira Sans"/>
                <a:ea typeface="Fira Sans"/>
                <a:cs typeface="Fira Sans"/>
                <a:sym typeface="Fira Sans"/>
              </a:rPr>
              <a:t> </a:t>
            </a:r>
            <a:r>
              <a:rPr lang="en-US" b="1" dirty="0">
                <a:solidFill>
                  <a:schemeClr val="accent2"/>
                </a:solidFill>
                <a:latin typeface="Fira Sans"/>
                <a:ea typeface="Fira Sans"/>
                <a:cs typeface="Fira Sans"/>
                <a:sym typeface="Fira Sans"/>
              </a:rPr>
              <a:t>screening tool</a:t>
            </a:r>
            <a:endParaRPr b="1" dirty="0">
              <a:solidFill>
                <a:schemeClr val="accent2"/>
              </a:solidFill>
              <a:latin typeface="Fira Sans"/>
              <a:ea typeface="Fira Sans"/>
              <a:cs typeface="Fira Sans"/>
              <a:sym typeface="Fira Sans"/>
            </a:endParaRPr>
          </a:p>
        </p:txBody>
      </p:sp>
      <p:sp>
        <p:nvSpPr>
          <p:cNvPr id="20" name="Google Shape;891;p37"/>
          <p:cNvSpPr txBox="1"/>
          <p:nvPr/>
        </p:nvSpPr>
        <p:spPr>
          <a:xfrm>
            <a:off x="5548033" y="1985334"/>
            <a:ext cx="3138817" cy="371400"/>
          </a:xfrm>
          <a:prstGeom prst="rect">
            <a:avLst/>
          </a:prstGeom>
          <a:noFill/>
          <a:ln>
            <a:noFill/>
          </a:ln>
        </p:spPr>
        <p:txBody>
          <a:bodyPr spcFirstLastPara="1" wrap="square" lIns="91425" tIns="91425" rIns="91425" bIns="91425" anchor="ctr" anchorCtr="0">
            <a:noAutofit/>
          </a:bodyPr>
          <a:lstStyle/>
          <a:p>
            <a:pPr lvl="0" algn="ctr"/>
            <a:r>
              <a:rPr lang="en-US" dirty="0">
                <a:latin typeface="Barlow Semi Condensed" panose="020B0604020202020204" charset="0"/>
                <a:ea typeface="Roboto"/>
                <a:cs typeface="Roboto"/>
                <a:sym typeface="Roboto"/>
              </a:rPr>
              <a:t>model that classifies the subject, but not with 100% accuracy</a:t>
            </a:r>
            <a:endParaRPr dirty="0">
              <a:solidFill>
                <a:srgbClr val="000000"/>
              </a:solidFill>
              <a:latin typeface="Barlow Semi Condensed" panose="020B0604020202020204" charset="0"/>
              <a:ea typeface="Roboto"/>
              <a:cs typeface="Roboto"/>
              <a:sym typeface="Roboto"/>
            </a:endParaRPr>
          </a:p>
        </p:txBody>
      </p:sp>
      <p:sp>
        <p:nvSpPr>
          <p:cNvPr id="21" name="Google Shape;892;p37"/>
          <p:cNvSpPr txBox="1"/>
          <p:nvPr/>
        </p:nvSpPr>
        <p:spPr>
          <a:xfrm>
            <a:off x="390239" y="1650991"/>
            <a:ext cx="2573800" cy="21397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a:ea typeface="Fira Sans"/>
                <a:cs typeface="Fira Sans"/>
                <a:sym typeface="Fira Sans"/>
              </a:rPr>
              <a:t>Sowtware developer tool</a:t>
            </a:r>
            <a:endParaRPr b="1" dirty="0">
              <a:solidFill>
                <a:schemeClr val="accent1"/>
              </a:solidFill>
              <a:latin typeface="Fira Sans"/>
              <a:ea typeface="Fira Sans"/>
              <a:cs typeface="Fira Sans"/>
              <a:sym typeface="Fira Sans"/>
            </a:endParaRPr>
          </a:p>
        </p:txBody>
      </p:sp>
      <p:sp>
        <p:nvSpPr>
          <p:cNvPr id="22" name="Google Shape;893;p37"/>
          <p:cNvSpPr txBox="1"/>
          <p:nvPr/>
        </p:nvSpPr>
        <p:spPr>
          <a:xfrm>
            <a:off x="217976" y="2123421"/>
            <a:ext cx="3384497" cy="363698"/>
          </a:xfrm>
          <a:prstGeom prst="rect">
            <a:avLst/>
          </a:prstGeom>
          <a:noFill/>
          <a:ln>
            <a:noFill/>
          </a:ln>
        </p:spPr>
        <p:txBody>
          <a:bodyPr spcFirstLastPara="1" wrap="square" lIns="91425" tIns="91425" rIns="91425" bIns="91425" anchor="ctr" anchorCtr="0">
            <a:noAutofit/>
          </a:bodyPr>
          <a:lstStyle/>
          <a:p>
            <a:pPr lvl="0" algn="ctr"/>
            <a:r>
              <a:rPr lang="en-US" dirty="0">
                <a:latin typeface="Barlow Semi Condensed" panose="020B0604020202020204" charset="0"/>
                <a:ea typeface="Roboto"/>
                <a:cs typeface="Roboto"/>
                <a:sym typeface="Roboto"/>
              </a:rPr>
              <a:t>An effective tool for a software developer who can add more test results and continue to train the model on larger data and thus make the results more accurate</a:t>
            </a:r>
            <a:endParaRPr dirty="0">
              <a:solidFill>
                <a:srgbClr val="000000"/>
              </a:solidFill>
              <a:latin typeface="Barlow Semi Condensed" panose="020B0604020202020204" charset="0"/>
              <a:ea typeface="Roboto"/>
              <a:cs typeface="Roboto"/>
              <a:sym typeface="Roboto"/>
            </a:endParaRPr>
          </a:p>
        </p:txBody>
      </p:sp>
      <p:sp>
        <p:nvSpPr>
          <p:cNvPr id="23" name="Google Shape;894;p37"/>
          <p:cNvSpPr txBox="1"/>
          <p:nvPr/>
        </p:nvSpPr>
        <p:spPr>
          <a:xfrm>
            <a:off x="6268587" y="3139614"/>
            <a:ext cx="1734900" cy="5152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dk2"/>
                </a:solidFill>
                <a:latin typeface="Fira Sans"/>
                <a:ea typeface="Fira Sans"/>
                <a:cs typeface="Fira Sans"/>
                <a:sym typeface="Fira Sans"/>
              </a:rPr>
              <a:t>ADHD expert tool</a:t>
            </a:r>
            <a:endParaRPr b="1" dirty="0">
              <a:solidFill>
                <a:schemeClr val="dk2"/>
              </a:solidFill>
              <a:latin typeface="Fira Sans"/>
              <a:ea typeface="Fira Sans"/>
              <a:cs typeface="Fira Sans"/>
              <a:sym typeface="Fira Sans"/>
            </a:endParaRPr>
          </a:p>
        </p:txBody>
      </p:sp>
      <p:sp>
        <p:nvSpPr>
          <p:cNvPr id="24" name="Google Shape;895;p37"/>
          <p:cNvSpPr txBox="1"/>
          <p:nvPr/>
        </p:nvSpPr>
        <p:spPr>
          <a:xfrm>
            <a:off x="5548033" y="3876417"/>
            <a:ext cx="3424271" cy="436800"/>
          </a:xfrm>
          <a:prstGeom prst="rect">
            <a:avLst/>
          </a:prstGeom>
          <a:noFill/>
          <a:ln>
            <a:noFill/>
          </a:ln>
        </p:spPr>
        <p:txBody>
          <a:bodyPr spcFirstLastPara="1" wrap="square" lIns="91425" tIns="91425" rIns="91425" bIns="91425" anchor="ctr" anchorCtr="0">
            <a:noAutofit/>
          </a:bodyPr>
          <a:lstStyle/>
          <a:p>
            <a:pPr lvl="0" algn="ctr"/>
            <a:r>
              <a:rPr lang="en-US" dirty="0">
                <a:latin typeface="Barlow Semi Condensed" panose="020B0604020202020204" charset="0"/>
                <a:ea typeface="Roboto"/>
                <a:cs typeface="Roboto"/>
                <a:sym typeface="Roboto"/>
              </a:rPr>
              <a:t>a system that shows ADHD diagnostics experts the significant differences between the results and thus provides them a tool for simulation results analysis, help in the process of decisions making, and for research in the field</a:t>
            </a:r>
            <a:endParaRPr dirty="0">
              <a:solidFill>
                <a:srgbClr val="000000"/>
              </a:solidFill>
              <a:latin typeface="Barlow Semi Condensed" panose="020B0604020202020204" charset="0"/>
              <a:ea typeface="Roboto"/>
              <a:cs typeface="Roboto"/>
              <a:sym typeface="Roboto"/>
            </a:endParaRPr>
          </a:p>
        </p:txBody>
      </p:sp>
      <p:sp>
        <p:nvSpPr>
          <p:cNvPr id="25" name="Google Shape;896;p37"/>
          <p:cNvSpPr txBox="1"/>
          <p:nvPr/>
        </p:nvSpPr>
        <p:spPr>
          <a:xfrm>
            <a:off x="465922" y="3409878"/>
            <a:ext cx="2645751" cy="230210"/>
          </a:xfrm>
          <a:prstGeom prst="rect">
            <a:avLst/>
          </a:prstGeom>
          <a:noFill/>
          <a:ln>
            <a:noFill/>
          </a:ln>
        </p:spPr>
        <p:txBody>
          <a:bodyPr spcFirstLastPara="1" wrap="square" lIns="91425" tIns="91425" rIns="91425" bIns="91425" anchor="ctr" anchorCtr="0">
            <a:noAutofit/>
          </a:bodyPr>
          <a:lstStyle/>
          <a:p>
            <a:pPr lvl="0" algn="r"/>
            <a:r>
              <a:rPr lang="en-US" b="1" dirty="0">
                <a:solidFill>
                  <a:schemeClr val="tx2">
                    <a:lumMod val="50000"/>
                  </a:schemeClr>
                </a:solidFill>
                <a:latin typeface="Fira Sans"/>
                <a:ea typeface="Fira Sans"/>
                <a:cs typeface="Fira Sans"/>
                <a:sym typeface="Fira Sans"/>
              </a:rPr>
              <a:t>Student information system</a:t>
            </a:r>
            <a:endParaRPr b="1" dirty="0">
              <a:solidFill>
                <a:schemeClr val="tx2">
                  <a:lumMod val="50000"/>
                </a:schemeClr>
              </a:solidFill>
              <a:latin typeface="Fira Sans"/>
              <a:ea typeface="Fira Sans"/>
              <a:cs typeface="Fira Sans"/>
              <a:sym typeface="Fira Sans"/>
            </a:endParaRPr>
          </a:p>
        </p:txBody>
      </p:sp>
      <p:sp>
        <p:nvSpPr>
          <p:cNvPr id="26" name="Google Shape;897;p37"/>
          <p:cNvSpPr txBox="1"/>
          <p:nvPr/>
        </p:nvSpPr>
        <p:spPr>
          <a:xfrm>
            <a:off x="429931" y="3736711"/>
            <a:ext cx="2894758" cy="436800"/>
          </a:xfrm>
          <a:prstGeom prst="rect">
            <a:avLst/>
          </a:prstGeom>
          <a:noFill/>
          <a:ln>
            <a:noFill/>
          </a:ln>
        </p:spPr>
        <p:txBody>
          <a:bodyPr spcFirstLastPara="1" wrap="square" lIns="91425" tIns="91425" rIns="91425" bIns="91425" anchor="ctr" anchorCtr="0">
            <a:noAutofit/>
          </a:bodyPr>
          <a:lstStyle/>
          <a:p>
            <a:pPr lvl="0" algn="ctr"/>
            <a:r>
              <a:rPr lang="en-US" dirty="0">
                <a:latin typeface="Barlow Semi Condensed" panose="020B0604020202020204" charset="0"/>
                <a:ea typeface="Roboto"/>
                <a:cs typeface="Roboto"/>
                <a:sym typeface="Roboto"/>
              </a:rPr>
              <a:t>Providing information about the nature of the disorder for the subject.</a:t>
            </a:r>
            <a:endParaRPr dirty="0">
              <a:solidFill>
                <a:srgbClr val="000000"/>
              </a:solidFill>
              <a:latin typeface="Barlow Semi Condensed" panose="020B0604020202020204" charset="0"/>
              <a:ea typeface="Roboto"/>
              <a:cs typeface="Roboto"/>
              <a:sym typeface="Roboto"/>
            </a:endParaRPr>
          </a:p>
        </p:txBody>
      </p:sp>
      <p:sp>
        <p:nvSpPr>
          <p:cNvPr id="27" name="Google Shape;898;p37"/>
          <p:cNvSpPr/>
          <p:nvPr/>
        </p:nvSpPr>
        <p:spPr>
          <a:xfrm>
            <a:off x="1550143" y="955252"/>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902;p37"/>
          <p:cNvGrpSpPr/>
          <p:nvPr/>
        </p:nvGrpSpPr>
        <p:grpSpPr>
          <a:xfrm>
            <a:off x="4823402" y="4075359"/>
            <a:ext cx="339411" cy="337193"/>
            <a:chOff x="3863900" y="4993625"/>
            <a:chExt cx="482050" cy="478900"/>
          </a:xfrm>
        </p:grpSpPr>
        <p:sp>
          <p:nvSpPr>
            <p:cNvPr id="32" name="Google Shape;903;p3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904;p3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905;p3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906;p3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6" name="Google Shape;1690;p35"/>
          <p:cNvGrpSpPr/>
          <p:nvPr/>
        </p:nvGrpSpPr>
        <p:grpSpPr>
          <a:xfrm>
            <a:off x="3520716" y="2088483"/>
            <a:ext cx="1958886" cy="1649048"/>
            <a:chOff x="469775" y="238125"/>
            <a:chExt cx="6679425" cy="5229600"/>
          </a:xfrm>
        </p:grpSpPr>
        <p:sp>
          <p:nvSpPr>
            <p:cNvPr id="137"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38"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39"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0"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1"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2"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3"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4"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5"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6"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7"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8"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49"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0"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1"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2"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3"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4"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5"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6"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7"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8"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59"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0"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1"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2"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3"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4"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5"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6"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7"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8"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69"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0"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1"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2"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3"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4"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5"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6"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7"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8"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79"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0"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1"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2"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3"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4"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5"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6"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7"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8"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89"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0"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1"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2"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3"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4"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5"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6"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7"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8"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199"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0"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1"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2"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3"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4"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5"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6"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7"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8"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09"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0"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1"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2"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3"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4"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5"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6"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7"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8"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19"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0"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1"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2"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3"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4"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5"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6"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7"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8"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29"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0"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1"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2"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3"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4"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5"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6"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7"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8"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39"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0"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1"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2"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3"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4"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5"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6"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7"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8"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49"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0"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1"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2"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3"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4"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5"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6"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7"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8"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59"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0"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1"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2"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3"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4"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5"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6"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7"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8"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69"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0"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1"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2"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3"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4"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5"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6"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7"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8"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79"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0"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1"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2"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3"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4"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5"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6"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7"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8"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89"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0"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1"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2"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3"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4"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5"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6"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7"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8"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299"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0"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1"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2"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3"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4"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5"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6"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7"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8"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09"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0"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1"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2"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3"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4"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5"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6"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7"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8"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19"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0"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1"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2"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3"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4"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5"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6"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7"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8"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sp>
          <p:nvSpPr>
            <p:cNvPr id="329"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lumMod val="25000"/>
                  </a:schemeClr>
                </a:solidFill>
              </a:endParaRPr>
            </a:p>
          </p:txBody>
        </p:sp>
      </p:grpSp>
      <p:sp>
        <p:nvSpPr>
          <p:cNvPr id="330" name="Google Shape;2342;p46"/>
          <p:cNvSpPr txBox="1">
            <a:spLocks/>
          </p:cNvSpPr>
          <p:nvPr/>
        </p:nvSpPr>
        <p:spPr>
          <a:xfrm>
            <a:off x="6704048" y="2614138"/>
            <a:ext cx="8639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he-IL" dirty="0">
                <a:solidFill>
                  <a:schemeClr val="bg1"/>
                </a:solidFill>
                <a:ea typeface="Barlow Semi Condensed"/>
              </a:rPr>
              <a:t>3</a:t>
            </a:r>
            <a:endParaRPr lang="en-US" dirty="0">
              <a:solidFill>
                <a:schemeClr val="bg1"/>
              </a:solidFill>
              <a:latin typeface="Barlow Semi Condensed"/>
              <a:ea typeface="Barlow Semi Condensed"/>
              <a:cs typeface="Barlow Semi Condensed"/>
              <a:sym typeface="Barlow Semi Condensed"/>
            </a:endParaRPr>
          </a:p>
        </p:txBody>
      </p:sp>
      <p:sp>
        <p:nvSpPr>
          <p:cNvPr id="331" name="Google Shape;2342;p46"/>
          <p:cNvSpPr txBox="1">
            <a:spLocks/>
          </p:cNvSpPr>
          <p:nvPr/>
        </p:nvSpPr>
        <p:spPr>
          <a:xfrm>
            <a:off x="1415304" y="963388"/>
            <a:ext cx="8639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he-IL" dirty="0">
                <a:solidFill>
                  <a:schemeClr val="bg1"/>
                </a:solidFill>
                <a:ea typeface="Barlow Semi Condensed"/>
              </a:rPr>
              <a:t>2</a:t>
            </a:r>
            <a:endParaRPr lang="en-US" dirty="0">
              <a:solidFill>
                <a:schemeClr val="bg1"/>
              </a:solidFill>
              <a:latin typeface="Barlow Semi Condensed"/>
              <a:ea typeface="Barlow Semi Condensed"/>
              <a:cs typeface="Barlow Semi Condensed"/>
              <a:sym typeface="Barlow Semi Condensed"/>
            </a:endParaRPr>
          </a:p>
        </p:txBody>
      </p:sp>
      <p:sp>
        <p:nvSpPr>
          <p:cNvPr id="332" name="Google Shape;2342;p46"/>
          <p:cNvSpPr txBox="1">
            <a:spLocks/>
          </p:cNvSpPr>
          <p:nvPr/>
        </p:nvSpPr>
        <p:spPr>
          <a:xfrm>
            <a:off x="6685452" y="1051410"/>
            <a:ext cx="8639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he-IL" dirty="0">
                <a:solidFill>
                  <a:schemeClr val="bg1"/>
                </a:solidFill>
                <a:ea typeface="Barlow Semi Condensed"/>
              </a:rPr>
              <a:t>1</a:t>
            </a:r>
            <a:endParaRPr lang="en-US" dirty="0">
              <a:solidFill>
                <a:schemeClr val="bg1"/>
              </a:solidFill>
              <a:latin typeface="Barlow Semi Condensed"/>
              <a:ea typeface="Barlow Semi Condensed"/>
              <a:cs typeface="Barlow Semi Condensed"/>
              <a:sym typeface="Barlow Semi Condensed"/>
            </a:endParaRPr>
          </a:p>
        </p:txBody>
      </p:sp>
      <p:sp>
        <p:nvSpPr>
          <p:cNvPr id="334" name="Google Shape;2342;p46"/>
          <p:cNvSpPr txBox="1">
            <a:spLocks/>
          </p:cNvSpPr>
          <p:nvPr/>
        </p:nvSpPr>
        <p:spPr>
          <a:xfrm>
            <a:off x="1594243" y="2764843"/>
            <a:ext cx="370108" cy="549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he-IL" dirty="0">
                <a:solidFill>
                  <a:schemeClr val="bg1"/>
                </a:solidFill>
                <a:ea typeface="Barlow Semi Condensed"/>
              </a:rPr>
              <a:t>4</a:t>
            </a:r>
            <a:endParaRPr lang="en-US" dirty="0">
              <a:solidFill>
                <a:schemeClr val="bg1"/>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13770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658506" y="3018631"/>
            <a:ext cx="3230661" cy="2117162"/>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195172" y="226237"/>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40" name="Google Shape;2140;p37"/>
          <p:cNvSpPr txBox="1">
            <a:spLocks noGrp="1"/>
          </p:cNvSpPr>
          <p:nvPr>
            <p:ph type="subTitle" idx="1"/>
          </p:nvPr>
        </p:nvSpPr>
        <p:spPr>
          <a:xfrm>
            <a:off x="1425933" y="65030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Problem &amp; Solution</a:t>
            </a:r>
            <a:endParaRPr dirty="0"/>
          </a:p>
        </p:txBody>
      </p:sp>
      <p:sp>
        <p:nvSpPr>
          <p:cNvPr id="2141" name="Google Shape;2141;p37"/>
          <p:cNvSpPr txBox="1">
            <a:spLocks noGrp="1"/>
          </p:cNvSpPr>
          <p:nvPr>
            <p:ph type="subTitle" idx="3"/>
          </p:nvPr>
        </p:nvSpPr>
        <p:spPr>
          <a:xfrm>
            <a:off x="1467591" y="2819315"/>
            <a:ext cx="2615100" cy="384000"/>
          </a:xfrm>
          <a:prstGeom prst="rect">
            <a:avLst/>
          </a:prstGeom>
        </p:spPr>
        <p:txBody>
          <a:bodyPr spcFirstLastPara="1" wrap="square" lIns="91425" tIns="91425" rIns="91425" bIns="91425" anchor="t" anchorCtr="0">
            <a:noAutofit/>
          </a:bodyPr>
          <a:lstStyle/>
          <a:p>
            <a:pPr lvl="0">
              <a:lnSpc>
                <a:spcPct val="115000"/>
              </a:lnSpc>
            </a:pPr>
            <a:r>
              <a:rPr lang="en-US" dirty="0"/>
              <a:t>Development Process</a:t>
            </a:r>
          </a:p>
        </p:txBody>
      </p:sp>
      <p:sp>
        <p:nvSpPr>
          <p:cNvPr id="2145" name="Google Shape;2145;p37"/>
          <p:cNvSpPr txBox="1">
            <a:spLocks noGrp="1"/>
          </p:cNvSpPr>
          <p:nvPr>
            <p:ph type="subTitle" idx="7"/>
          </p:nvPr>
        </p:nvSpPr>
        <p:spPr>
          <a:xfrm>
            <a:off x="1454152" y="3926168"/>
            <a:ext cx="2615100" cy="384000"/>
          </a:xfrm>
          <a:prstGeom prst="rect">
            <a:avLst/>
          </a:prstGeom>
        </p:spPr>
        <p:txBody>
          <a:bodyPr spcFirstLastPara="1" wrap="square" lIns="91425" tIns="91425" rIns="91425" bIns="91425" anchor="t" anchorCtr="0">
            <a:noAutofit/>
          </a:bodyPr>
          <a:lstStyle/>
          <a:p>
            <a:pPr lvl="0">
              <a:lnSpc>
                <a:spcPct val="115000"/>
              </a:lnSpc>
            </a:pPr>
            <a:r>
              <a:rPr lang="en-US" dirty="0"/>
              <a:t>Result &amp; Sample</a:t>
            </a: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1" name="Google Shape;2143;p37"/>
          <p:cNvSpPr txBox="1">
            <a:spLocks noGrp="1"/>
          </p:cNvSpPr>
          <p:nvPr>
            <p:ph type="subTitle" idx="5"/>
          </p:nvPr>
        </p:nvSpPr>
        <p:spPr>
          <a:xfrm>
            <a:off x="1467591" y="170827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Product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t>Testing Process</a:t>
            </a:r>
            <a:endParaRPr lang="en-US" dirty="0">
              <a:solidFill>
                <a:schemeClr val="accent6">
                  <a:lumMod val="50000"/>
                </a:schemeClr>
              </a:solidFill>
              <a:latin typeface="Fjalla One" panose="020B0604020202020204" charset="0"/>
              <a:ea typeface="Barlow Semi Condensed"/>
              <a:cs typeface="Fjalla One" panose="020B0604020202020204" charset="0"/>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5" name="Google Shape;3214;p57"/>
          <p:cNvSpPr txBox="1">
            <a:spLocks/>
          </p:cNvSpPr>
          <p:nvPr/>
        </p:nvSpPr>
        <p:spPr>
          <a:xfrm>
            <a:off x="1126063" y="1235092"/>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p:txBody>
      </p:sp>
      <p:sp>
        <p:nvSpPr>
          <p:cNvPr id="4" name="Google Shape;3214;p57">
            <a:extLst>
              <a:ext uri="{FF2B5EF4-FFF2-40B4-BE49-F238E27FC236}">
                <a16:creationId xmlns:a16="http://schemas.microsoft.com/office/drawing/2014/main" id="{511FBF38-E1E6-76A2-6EFB-2091C75F2FB8}"/>
              </a:ext>
            </a:extLst>
          </p:cNvPr>
          <p:cNvSpPr txBox="1">
            <a:spLocks/>
          </p:cNvSpPr>
          <p:nvPr/>
        </p:nvSpPr>
        <p:spPr>
          <a:xfrm>
            <a:off x="999059" y="1155370"/>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sz="1600" dirty="0">
              <a:latin typeface="Barlow Semi Condensed" panose="020B0604020202020204" charset="0"/>
            </a:endParaRPr>
          </a:p>
          <a:p>
            <a:pPr marL="127000">
              <a:buClr>
                <a:schemeClr val="accent1"/>
              </a:buClr>
              <a:buSzPts val="1600"/>
            </a:pPr>
            <a:r>
              <a:rPr lang="en-US" sz="1600" dirty="0">
                <a:latin typeface="Barlow Semi Condensed" panose="020B0604020202020204" charset="0"/>
              </a:rPr>
              <a:t>During the project, we performed several tests.</a:t>
            </a:r>
          </a:p>
          <a:p>
            <a:pPr marL="412750" indent="-285750">
              <a:buClr>
                <a:schemeClr val="accent1"/>
              </a:buClr>
              <a:buSzPts val="1600"/>
              <a:buFont typeface="Arial" panose="020B0604020202020204" pitchFamily="34" charset="0"/>
              <a:buChar char="•"/>
            </a:pPr>
            <a:r>
              <a:rPr lang="en-US" sz="1600" dirty="0">
                <a:latin typeface="Barlow Semi Condensed" panose="020B0604020202020204" charset="0"/>
              </a:rPr>
              <a:t>We tested the external system that provides us with the subjects' data.</a:t>
            </a:r>
          </a:p>
          <a:p>
            <a:pPr marL="127000">
              <a:buClr>
                <a:schemeClr val="accent1"/>
              </a:buClr>
              <a:buSzPts val="1600"/>
            </a:pPr>
            <a:r>
              <a:rPr lang="en-US" sz="1600" dirty="0">
                <a:latin typeface="Barlow Semi Condensed" panose="020B0604020202020204" charset="0"/>
              </a:rPr>
              <a:t>       For example, one of the tests was to see that the data was received correctly.</a:t>
            </a:r>
          </a:p>
          <a:p>
            <a:pPr marL="127000">
              <a:buClr>
                <a:schemeClr val="accent1"/>
              </a:buClr>
              <a:buSzPts val="1600"/>
            </a:pPr>
            <a:endParaRPr lang="en-US" sz="1600" dirty="0">
              <a:latin typeface="Barlow Semi Condensed" panose="020B0604020202020204" charset="0"/>
            </a:endParaRPr>
          </a:p>
          <a:p>
            <a:pPr marL="412750" indent="-285750">
              <a:buClr>
                <a:schemeClr val="accent1"/>
              </a:buClr>
              <a:buSzPts val="1600"/>
              <a:buFont typeface="Arial" panose="020B0604020202020204" pitchFamily="34" charset="0"/>
              <a:buChar char="•"/>
            </a:pPr>
            <a:r>
              <a:rPr lang="en-US" sz="1600" dirty="0">
                <a:latin typeface="Barlow Semi Condensed" panose="020B0604020202020204" charset="0"/>
              </a:rPr>
              <a:t>In addition , we also performed a test on the user interface to see that the flow in the interface does take us to the goal. For example, suppose we did not select a user on the login screen and click continue. In that case, a message will pop up to the user that no user was selected.</a:t>
            </a:r>
            <a:br>
              <a:rPr lang="en-US" sz="1600" dirty="0">
                <a:latin typeface="Barlow Semi Condensed" panose="020B0604020202020204" charset="0"/>
              </a:rPr>
            </a:br>
            <a:endParaRPr lang="en-US" sz="1600" dirty="0">
              <a:latin typeface="Barlow Semi Condensed" panose="020B0604020202020204" charset="0"/>
            </a:endParaRPr>
          </a:p>
        </p:txBody>
      </p:sp>
    </p:spTree>
    <p:extLst>
      <p:ext uri="{BB962C8B-B14F-4D97-AF65-F5344CB8AC3E}">
        <p14:creationId xmlns:p14="http://schemas.microsoft.com/office/powerpoint/2010/main" val="57837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9D0C-C30D-30C6-171F-8F8258EDCA77}"/>
              </a:ext>
            </a:extLst>
          </p:cNvPr>
          <p:cNvSpPr>
            <a:spLocks noGrp="1"/>
          </p:cNvSpPr>
          <p:nvPr>
            <p:ph type="title"/>
          </p:nvPr>
        </p:nvSpPr>
        <p:spPr/>
        <p:txBody>
          <a:bodyPr/>
          <a:lstStyle/>
          <a:p>
            <a:r>
              <a:rPr lang="en-US" dirty="0"/>
              <a:t>Example of testing </a:t>
            </a:r>
            <a:endParaRPr lang="he-IL" dirty="0"/>
          </a:p>
        </p:txBody>
      </p:sp>
      <p:pic>
        <p:nvPicPr>
          <p:cNvPr id="5" name="Picture 4">
            <a:extLst>
              <a:ext uri="{FF2B5EF4-FFF2-40B4-BE49-F238E27FC236}">
                <a16:creationId xmlns:a16="http://schemas.microsoft.com/office/drawing/2014/main" id="{9C0541B4-1F90-9A94-E05D-3115B92D6075}"/>
              </a:ext>
            </a:extLst>
          </p:cNvPr>
          <p:cNvPicPr>
            <a:picLocks noChangeAspect="1"/>
          </p:cNvPicPr>
          <p:nvPr/>
        </p:nvPicPr>
        <p:blipFill>
          <a:blip r:embed="rId2"/>
          <a:stretch>
            <a:fillRect/>
          </a:stretch>
        </p:blipFill>
        <p:spPr>
          <a:xfrm>
            <a:off x="0" y="1807627"/>
            <a:ext cx="9144000" cy="1528245"/>
          </a:xfrm>
          <a:prstGeom prst="rect">
            <a:avLst/>
          </a:prstGeom>
        </p:spPr>
      </p:pic>
    </p:spTree>
    <p:extLst>
      <p:ext uri="{BB962C8B-B14F-4D97-AF65-F5344CB8AC3E}">
        <p14:creationId xmlns:p14="http://schemas.microsoft.com/office/powerpoint/2010/main" val="133283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9D0C-C30D-30C6-171F-8F8258EDCA77}"/>
              </a:ext>
            </a:extLst>
          </p:cNvPr>
          <p:cNvSpPr>
            <a:spLocks noGrp="1"/>
          </p:cNvSpPr>
          <p:nvPr>
            <p:ph type="title"/>
          </p:nvPr>
        </p:nvSpPr>
        <p:spPr/>
        <p:txBody>
          <a:bodyPr/>
          <a:lstStyle/>
          <a:p>
            <a:r>
              <a:rPr lang="en-US" dirty="0"/>
              <a:t>Example of testing </a:t>
            </a:r>
            <a:endParaRPr lang="he-IL" dirty="0"/>
          </a:p>
        </p:txBody>
      </p:sp>
      <p:pic>
        <p:nvPicPr>
          <p:cNvPr id="4" name="Picture 3">
            <a:extLst>
              <a:ext uri="{FF2B5EF4-FFF2-40B4-BE49-F238E27FC236}">
                <a16:creationId xmlns:a16="http://schemas.microsoft.com/office/drawing/2014/main" id="{669F8864-F73F-3B63-C8EB-23BC81389ADE}"/>
              </a:ext>
            </a:extLst>
          </p:cNvPr>
          <p:cNvPicPr>
            <a:picLocks noChangeAspect="1"/>
          </p:cNvPicPr>
          <p:nvPr/>
        </p:nvPicPr>
        <p:blipFill>
          <a:blip r:embed="rId2"/>
          <a:stretch>
            <a:fillRect/>
          </a:stretch>
        </p:blipFill>
        <p:spPr>
          <a:xfrm>
            <a:off x="0" y="1796964"/>
            <a:ext cx="9144000" cy="1549571"/>
          </a:xfrm>
          <a:prstGeom prst="rect">
            <a:avLst/>
          </a:prstGeom>
        </p:spPr>
      </p:pic>
      <p:pic>
        <p:nvPicPr>
          <p:cNvPr id="7" name="Picture 6">
            <a:extLst>
              <a:ext uri="{FF2B5EF4-FFF2-40B4-BE49-F238E27FC236}">
                <a16:creationId xmlns:a16="http://schemas.microsoft.com/office/drawing/2014/main" id="{D0D47FAC-820E-2D47-552B-2B2F0C5F2035}"/>
              </a:ext>
            </a:extLst>
          </p:cNvPr>
          <p:cNvPicPr>
            <a:picLocks noChangeAspect="1"/>
          </p:cNvPicPr>
          <p:nvPr/>
        </p:nvPicPr>
        <p:blipFill>
          <a:blip r:embed="rId3"/>
          <a:stretch>
            <a:fillRect/>
          </a:stretch>
        </p:blipFill>
        <p:spPr>
          <a:xfrm>
            <a:off x="4118641" y="3493833"/>
            <a:ext cx="2282159" cy="1500397"/>
          </a:xfrm>
          <a:prstGeom prst="rect">
            <a:avLst/>
          </a:prstGeom>
        </p:spPr>
      </p:pic>
    </p:spTree>
    <p:extLst>
      <p:ext uri="{BB962C8B-B14F-4D97-AF65-F5344CB8AC3E}">
        <p14:creationId xmlns:p14="http://schemas.microsoft.com/office/powerpoint/2010/main" val="4081529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9D0C-C30D-30C6-171F-8F8258EDCA77}"/>
              </a:ext>
            </a:extLst>
          </p:cNvPr>
          <p:cNvSpPr>
            <a:spLocks noGrp="1"/>
          </p:cNvSpPr>
          <p:nvPr>
            <p:ph type="title"/>
          </p:nvPr>
        </p:nvSpPr>
        <p:spPr/>
        <p:txBody>
          <a:bodyPr/>
          <a:lstStyle/>
          <a:p>
            <a:r>
              <a:rPr lang="en-US" dirty="0"/>
              <a:t>Example of testing </a:t>
            </a:r>
            <a:endParaRPr lang="he-IL" dirty="0"/>
          </a:p>
        </p:txBody>
      </p:sp>
      <p:pic>
        <p:nvPicPr>
          <p:cNvPr id="4" name="Picture 3">
            <a:extLst>
              <a:ext uri="{FF2B5EF4-FFF2-40B4-BE49-F238E27FC236}">
                <a16:creationId xmlns:a16="http://schemas.microsoft.com/office/drawing/2014/main" id="{EA9A290E-6F13-BF2F-F1D9-ABC886855D98}"/>
              </a:ext>
            </a:extLst>
          </p:cNvPr>
          <p:cNvPicPr>
            <a:picLocks noChangeAspect="1"/>
          </p:cNvPicPr>
          <p:nvPr/>
        </p:nvPicPr>
        <p:blipFill>
          <a:blip r:embed="rId2"/>
          <a:stretch>
            <a:fillRect/>
          </a:stretch>
        </p:blipFill>
        <p:spPr>
          <a:xfrm>
            <a:off x="0" y="1952758"/>
            <a:ext cx="9144000" cy="1237983"/>
          </a:xfrm>
          <a:prstGeom prst="rect">
            <a:avLst/>
          </a:prstGeom>
        </p:spPr>
      </p:pic>
      <p:pic>
        <p:nvPicPr>
          <p:cNvPr id="5" name="Picture 4">
            <a:extLst>
              <a:ext uri="{FF2B5EF4-FFF2-40B4-BE49-F238E27FC236}">
                <a16:creationId xmlns:a16="http://schemas.microsoft.com/office/drawing/2014/main" id="{06AD5992-1ECA-5E63-3E9D-F32ED9FA36DB}"/>
              </a:ext>
            </a:extLst>
          </p:cNvPr>
          <p:cNvPicPr>
            <a:picLocks noChangeAspect="1"/>
          </p:cNvPicPr>
          <p:nvPr/>
        </p:nvPicPr>
        <p:blipFill>
          <a:blip r:embed="rId3"/>
          <a:stretch>
            <a:fillRect/>
          </a:stretch>
        </p:blipFill>
        <p:spPr>
          <a:xfrm>
            <a:off x="4288920" y="3288767"/>
            <a:ext cx="3029268" cy="1631544"/>
          </a:xfrm>
          <a:prstGeom prst="rect">
            <a:avLst/>
          </a:prstGeom>
        </p:spPr>
      </p:pic>
    </p:spTree>
    <p:extLst>
      <p:ext uri="{BB962C8B-B14F-4D97-AF65-F5344CB8AC3E}">
        <p14:creationId xmlns:p14="http://schemas.microsoft.com/office/powerpoint/2010/main" val="2302378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9D0C-C30D-30C6-171F-8F8258EDCA77}"/>
              </a:ext>
            </a:extLst>
          </p:cNvPr>
          <p:cNvSpPr>
            <a:spLocks noGrp="1"/>
          </p:cNvSpPr>
          <p:nvPr>
            <p:ph type="title"/>
          </p:nvPr>
        </p:nvSpPr>
        <p:spPr/>
        <p:txBody>
          <a:bodyPr/>
          <a:lstStyle/>
          <a:p>
            <a:r>
              <a:rPr lang="en-US" dirty="0"/>
              <a:t>Example of testing </a:t>
            </a:r>
            <a:endParaRPr lang="he-IL" dirty="0"/>
          </a:p>
        </p:txBody>
      </p:sp>
      <p:pic>
        <p:nvPicPr>
          <p:cNvPr id="8" name="Picture 7">
            <a:extLst>
              <a:ext uri="{FF2B5EF4-FFF2-40B4-BE49-F238E27FC236}">
                <a16:creationId xmlns:a16="http://schemas.microsoft.com/office/drawing/2014/main" id="{7EDE9212-3C34-D82D-3C1A-0F4272B275C9}"/>
              </a:ext>
            </a:extLst>
          </p:cNvPr>
          <p:cNvPicPr>
            <a:picLocks noChangeAspect="1"/>
          </p:cNvPicPr>
          <p:nvPr/>
        </p:nvPicPr>
        <p:blipFill>
          <a:blip r:embed="rId2"/>
          <a:stretch>
            <a:fillRect/>
          </a:stretch>
        </p:blipFill>
        <p:spPr>
          <a:xfrm>
            <a:off x="0" y="2239449"/>
            <a:ext cx="9144000" cy="664602"/>
          </a:xfrm>
          <a:prstGeom prst="rect">
            <a:avLst/>
          </a:prstGeom>
        </p:spPr>
      </p:pic>
      <p:pic>
        <p:nvPicPr>
          <p:cNvPr id="10" name="Picture 9">
            <a:extLst>
              <a:ext uri="{FF2B5EF4-FFF2-40B4-BE49-F238E27FC236}">
                <a16:creationId xmlns:a16="http://schemas.microsoft.com/office/drawing/2014/main" id="{3471B958-7E11-94FE-4031-21556882D45E}"/>
              </a:ext>
            </a:extLst>
          </p:cNvPr>
          <p:cNvPicPr>
            <a:picLocks noChangeAspect="1"/>
          </p:cNvPicPr>
          <p:nvPr/>
        </p:nvPicPr>
        <p:blipFill>
          <a:blip r:embed="rId3"/>
          <a:stretch>
            <a:fillRect/>
          </a:stretch>
        </p:blipFill>
        <p:spPr>
          <a:xfrm>
            <a:off x="0" y="2904051"/>
            <a:ext cx="9144000" cy="460655"/>
          </a:xfrm>
          <a:prstGeom prst="rect">
            <a:avLst/>
          </a:prstGeom>
        </p:spPr>
      </p:pic>
      <p:pic>
        <p:nvPicPr>
          <p:cNvPr id="12" name="Picture 11">
            <a:extLst>
              <a:ext uri="{FF2B5EF4-FFF2-40B4-BE49-F238E27FC236}">
                <a16:creationId xmlns:a16="http://schemas.microsoft.com/office/drawing/2014/main" id="{64D3A3B1-9FAF-2E51-C3F1-ADF7C23C222C}"/>
              </a:ext>
            </a:extLst>
          </p:cNvPr>
          <p:cNvPicPr>
            <a:picLocks noChangeAspect="1"/>
          </p:cNvPicPr>
          <p:nvPr/>
        </p:nvPicPr>
        <p:blipFill>
          <a:blip r:embed="rId4"/>
          <a:stretch>
            <a:fillRect/>
          </a:stretch>
        </p:blipFill>
        <p:spPr>
          <a:xfrm>
            <a:off x="4041803" y="3690343"/>
            <a:ext cx="2843092" cy="1334027"/>
          </a:xfrm>
          <a:prstGeom prst="rect">
            <a:avLst/>
          </a:prstGeom>
        </p:spPr>
      </p:pic>
    </p:spTree>
    <p:extLst>
      <p:ext uri="{BB962C8B-B14F-4D97-AF65-F5344CB8AC3E}">
        <p14:creationId xmlns:p14="http://schemas.microsoft.com/office/powerpoint/2010/main" val="3254034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ea typeface="Barlow Semi Condensed"/>
              </a:rPr>
              <a:t>Sample</a:t>
            </a:r>
            <a:endParaRPr lang="en-US" dirty="0">
              <a:latin typeface="Barlow Semi Condensed"/>
              <a:ea typeface="Barlow Semi Condensed"/>
              <a:cs typeface="Barlow Semi Condensed"/>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pic>
        <p:nvPicPr>
          <p:cNvPr id="2" name="video24576654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3382" y="1099625"/>
            <a:ext cx="5897236" cy="3317195"/>
          </a:xfrm>
          <a:prstGeom prst="rect">
            <a:avLst/>
          </a:prstGeom>
        </p:spPr>
      </p:pic>
    </p:spTree>
    <p:extLst>
      <p:ext uri="{BB962C8B-B14F-4D97-AF65-F5344CB8AC3E}">
        <p14:creationId xmlns:p14="http://schemas.microsoft.com/office/powerpoint/2010/main" val="4183646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lvl="0"/>
            <a:r>
              <a:rPr lang="en-US" dirty="0">
                <a:solidFill>
                  <a:schemeClr val="accent6">
                    <a:lumMod val="50000"/>
                  </a:schemeClr>
                </a:solidFill>
                <a:latin typeface="Fjalla One" panose="020B0604020202020204" charset="0"/>
                <a:ea typeface="Calibri"/>
                <a:cs typeface="Fjalla One" panose="020B0604020202020204" charset="0"/>
                <a:sym typeface="Calibri"/>
              </a:rPr>
              <a:t>Challenges</a:t>
            </a:r>
            <a:endParaRPr lang="en-US" dirty="0">
              <a:solidFill>
                <a:schemeClr val="accent6">
                  <a:lumMod val="50000"/>
                </a:schemeClr>
              </a:solidFill>
              <a:latin typeface="Fjalla One" panose="020B0604020202020204" charset="0"/>
              <a:ea typeface="Barlow Semi Condensed"/>
              <a:cs typeface="Fjalla One" panose="020B0604020202020204" charset="0"/>
              <a:sym typeface="Barlow Semi Condensed"/>
            </a:endParaRPr>
          </a:p>
        </p:txBody>
      </p:sp>
      <p:sp>
        <p:nvSpPr>
          <p:cNvPr id="516" name="Google Shape;3214;p57"/>
          <p:cNvSpPr txBox="1">
            <a:spLocks/>
          </p:cNvSpPr>
          <p:nvPr/>
        </p:nvSpPr>
        <p:spPr>
          <a:xfrm>
            <a:off x="596746" y="1099625"/>
            <a:ext cx="7950508" cy="265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endParaRPr lang="en-US" dirty="0"/>
          </a:p>
        </p:txBody>
      </p:sp>
      <p:sp>
        <p:nvSpPr>
          <p:cNvPr id="5" name="Google Shape;3214;p57"/>
          <p:cNvSpPr txBox="1">
            <a:spLocks/>
          </p:cNvSpPr>
          <p:nvPr/>
        </p:nvSpPr>
        <p:spPr>
          <a:xfrm>
            <a:off x="1126063" y="1235092"/>
            <a:ext cx="7294187" cy="36840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latin typeface="Barlow Semi Condensed" panose="020B0604020202020204" charset="0"/>
              </a:rPr>
              <a:t>1. At the beginning we had difficulty scheduling a Zoom meeting with the students who developed the system we used to collect the data for the model. Dependence on them slowed us a bit, but they helped us and we managed to get what we needed.</a:t>
            </a:r>
          </a:p>
          <a:p>
            <a:pPr>
              <a:buClr>
                <a:schemeClr val="dk1"/>
              </a:buClr>
              <a:buSzPts val="1100"/>
            </a:pPr>
            <a:endParaRPr lang="en-US" dirty="0">
              <a:latin typeface="Barlow Semi Condensed" panose="020B0604020202020204" charset="0"/>
            </a:endParaRPr>
          </a:p>
          <a:p>
            <a:pPr>
              <a:buClr>
                <a:schemeClr val="dk1"/>
              </a:buClr>
              <a:buSzPts val="1100"/>
            </a:pPr>
            <a:r>
              <a:rPr lang="en-US" dirty="0">
                <a:latin typeface="Barlow Semi Condensed" panose="020B0604020202020204" charset="0"/>
              </a:rPr>
              <a:t>2. Using new systems - working with systems like Unity and VR required us to learn them during the semester.</a:t>
            </a:r>
          </a:p>
          <a:p>
            <a:pPr>
              <a:buClr>
                <a:schemeClr val="dk1"/>
              </a:buClr>
              <a:buSzPts val="1100"/>
            </a:pPr>
            <a:endParaRPr lang="en-US" dirty="0">
              <a:latin typeface="Barlow Semi Condensed" panose="020B0604020202020204" charset="0"/>
            </a:endParaRPr>
          </a:p>
          <a:p>
            <a:pPr>
              <a:buClr>
                <a:schemeClr val="dk1"/>
              </a:buClr>
              <a:buSzPts val="1100"/>
            </a:pPr>
            <a:r>
              <a:rPr lang="en-US" dirty="0">
                <a:latin typeface="Barlow Semi Condensed" panose="020B0604020202020204" charset="0"/>
              </a:rPr>
              <a:t>3. Timeliness - we are both students in the last semester of our degree and also work every day, so the combination of all our tasks and responsibilities at the same time was challenging for us.</a:t>
            </a:r>
            <a:endParaRPr lang="en-US" sz="1600" dirty="0">
              <a:latin typeface="Barlow Semi Condensed" panose="020B0604020202020204" charset="0"/>
            </a:endParaRPr>
          </a:p>
        </p:txBody>
      </p:sp>
      <p:grpSp>
        <p:nvGrpSpPr>
          <p:cNvPr id="6" name="Google Shape;4506;p64"/>
          <p:cNvGrpSpPr/>
          <p:nvPr/>
        </p:nvGrpSpPr>
        <p:grpSpPr>
          <a:xfrm>
            <a:off x="6911339" y="3473593"/>
            <a:ext cx="1951492" cy="1581008"/>
            <a:chOff x="556125" y="238075"/>
            <a:chExt cx="6466175" cy="5235125"/>
          </a:xfrm>
        </p:grpSpPr>
        <p:sp>
          <p:nvSpPr>
            <p:cNvPr id="7"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4010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grpSp>
        <p:nvGrpSpPr>
          <p:cNvPr id="90" name="Google Shape;3516;p62"/>
          <p:cNvGrpSpPr/>
          <p:nvPr/>
        </p:nvGrpSpPr>
        <p:grpSpPr>
          <a:xfrm>
            <a:off x="2375696" y="1163896"/>
            <a:ext cx="4097650" cy="3780909"/>
            <a:chOff x="1230400" y="410075"/>
            <a:chExt cx="5124625" cy="4728500"/>
          </a:xfrm>
        </p:grpSpPr>
        <p:sp>
          <p:nvSpPr>
            <p:cNvPr id="91"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endParaRPr sz="7200" dirty="0"/>
          </a:p>
        </p:txBody>
      </p:sp>
      <p:sp>
        <p:nvSpPr>
          <p:cNvPr id="178" name="מלבן 177"/>
          <p:cNvSpPr/>
          <p:nvPr/>
        </p:nvSpPr>
        <p:spPr>
          <a:xfrm>
            <a:off x="3705557" y="2513511"/>
            <a:ext cx="2219440" cy="400110"/>
          </a:xfrm>
          <a:prstGeom prst="rect">
            <a:avLst/>
          </a:prstGeom>
        </p:spPr>
        <p:txBody>
          <a:bodyPr wrap="square">
            <a:spAutoFit/>
          </a:bodyPr>
          <a:lstStyle/>
          <a:p>
            <a:r>
              <a:rPr lang="en-US" sz="1800" b="1" dirty="0">
                <a:latin typeface="Barlow Semi Condensed" panose="020B0604020202020204" charset="0"/>
              </a:rPr>
              <a:t> ANY QUESTIONS</a:t>
            </a:r>
            <a:r>
              <a:rPr lang="en-US" sz="2000" dirty="0">
                <a:latin typeface="Barlow Semi Condensed" panose="020B0604020202020204" charset="0"/>
              </a:rPr>
              <a:t>?</a:t>
            </a:r>
          </a:p>
        </p:txBody>
      </p:sp>
    </p:spTree>
    <p:extLst>
      <p:ext uri="{BB962C8B-B14F-4D97-AF65-F5344CB8AC3E}">
        <p14:creationId xmlns:p14="http://schemas.microsoft.com/office/powerpoint/2010/main" val="372520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18543" y="1908847"/>
            <a:ext cx="5801193" cy="804600"/>
          </a:xfrm>
          <a:prstGeom prst="rect">
            <a:avLst/>
          </a:prstGeom>
        </p:spPr>
        <p:txBody>
          <a:bodyPr spcFirstLastPara="1" wrap="square" lIns="91425" tIns="91425" rIns="91425" bIns="91425" anchor="ctr" anchorCtr="0">
            <a:noAutofit/>
          </a:bodyPr>
          <a:lstStyle/>
          <a:p>
            <a:pPr lvl="0" algn="l">
              <a:lnSpc>
                <a:spcPct val="115000"/>
              </a:lnSpc>
            </a:pPr>
            <a:r>
              <a:rPr lang="en-US" sz="4800" dirty="0">
                <a:solidFill>
                  <a:schemeClr val="tx1"/>
                </a:solidFill>
              </a:rPr>
              <a:t>Problem &amp;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Problem</a:t>
            </a:r>
            <a:endParaRPr dirty="0"/>
          </a:p>
        </p:txBody>
      </p:sp>
      <p:sp>
        <p:nvSpPr>
          <p:cNvPr id="2196" name="Google Shape;2196;p40"/>
          <p:cNvSpPr txBox="1">
            <a:spLocks noGrp="1"/>
          </p:cNvSpPr>
          <p:nvPr>
            <p:ph type="subTitle" idx="1"/>
          </p:nvPr>
        </p:nvSpPr>
        <p:spPr>
          <a:xfrm>
            <a:off x="3583912" y="2211651"/>
            <a:ext cx="1942619" cy="329100"/>
          </a:xfrm>
          <a:prstGeom prst="rect">
            <a:avLst/>
          </a:prstGeom>
        </p:spPr>
        <p:txBody>
          <a:bodyPr spcFirstLastPara="1" wrap="square" lIns="91425" tIns="91425" rIns="91425" bIns="91425" anchor="t" anchorCtr="0">
            <a:noAutofit/>
          </a:bodyPr>
          <a:lstStyle/>
          <a:p>
            <a:pPr lvl="0"/>
            <a:r>
              <a:rPr lang="en-US" dirty="0"/>
              <a:t>Artificial</a:t>
            </a:r>
            <a:r>
              <a:rPr lang="he-IL" dirty="0"/>
              <a:t> </a:t>
            </a:r>
            <a:r>
              <a:rPr lang="en-US" dirty="0"/>
              <a:t>diagnoses</a:t>
            </a:r>
            <a:endParaRPr dirty="0"/>
          </a:p>
        </p:txBody>
      </p:sp>
      <p:sp>
        <p:nvSpPr>
          <p:cNvPr id="2197" name="Google Shape;2197;p40"/>
          <p:cNvSpPr txBox="1">
            <a:spLocks noGrp="1"/>
          </p:cNvSpPr>
          <p:nvPr>
            <p:ph type="subTitle" idx="2"/>
          </p:nvPr>
        </p:nvSpPr>
        <p:spPr>
          <a:xfrm>
            <a:off x="971663" y="2211651"/>
            <a:ext cx="188482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Common</a:t>
            </a:r>
            <a:r>
              <a:rPr lang="he-IL" dirty="0"/>
              <a:t> </a:t>
            </a:r>
            <a:r>
              <a:rPr lang="en-US" dirty="0"/>
              <a:t> disorder</a:t>
            </a:r>
            <a:endParaRPr dirty="0"/>
          </a:p>
        </p:txBody>
      </p:sp>
      <p:sp>
        <p:nvSpPr>
          <p:cNvPr id="2198" name="Google Shape;2198;p40"/>
          <p:cNvSpPr txBox="1">
            <a:spLocks noGrp="1"/>
          </p:cNvSpPr>
          <p:nvPr>
            <p:ph type="subTitle" idx="3"/>
          </p:nvPr>
        </p:nvSpPr>
        <p:spPr>
          <a:xfrm>
            <a:off x="6422535" y="2211651"/>
            <a:ext cx="1979452" cy="329100"/>
          </a:xfrm>
          <a:prstGeom prst="rect">
            <a:avLst/>
          </a:prstGeom>
        </p:spPr>
        <p:txBody>
          <a:bodyPr spcFirstLastPara="1" wrap="square" lIns="91425" tIns="91425" rIns="91425" bIns="91425" anchor="t" anchorCtr="0">
            <a:noAutofit/>
          </a:bodyPr>
          <a:lstStyle/>
          <a:p>
            <a:pPr lvl="0"/>
            <a:r>
              <a:rPr lang="en-US" dirty="0"/>
              <a:t>Lack of information</a:t>
            </a:r>
            <a:endParaRPr dirty="0"/>
          </a:p>
        </p:txBody>
      </p:sp>
      <p:sp>
        <p:nvSpPr>
          <p:cNvPr id="2199" name="Google Shape;2199;p40"/>
          <p:cNvSpPr txBox="1">
            <a:spLocks noGrp="1"/>
          </p:cNvSpPr>
          <p:nvPr>
            <p:ph type="subTitle" idx="4"/>
          </p:nvPr>
        </p:nvSpPr>
        <p:spPr>
          <a:xfrm>
            <a:off x="3559265" y="2623130"/>
            <a:ext cx="2062047" cy="1888911"/>
          </a:xfrm>
          <a:prstGeom prst="rect">
            <a:avLst/>
          </a:prstGeom>
        </p:spPr>
        <p:txBody>
          <a:bodyPr spcFirstLastPara="1" wrap="square" lIns="91425" tIns="91425" rIns="91425" bIns="91425" anchor="t" anchorCtr="0">
            <a:noAutofit/>
          </a:bodyPr>
          <a:lstStyle/>
          <a:p>
            <a:pPr lvl="0"/>
            <a:r>
              <a:rPr lang="en-US" dirty="0"/>
              <a:t>The computerized tests are artificial and do not simulate the daily challenges</a:t>
            </a:r>
            <a:endParaRPr dirty="0">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971663" y="2623131"/>
            <a:ext cx="1996390" cy="1079100"/>
          </a:xfrm>
          <a:prstGeom prst="rect">
            <a:avLst/>
          </a:prstGeom>
        </p:spPr>
        <p:txBody>
          <a:bodyPr spcFirstLastPara="1" wrap="square" lIns="91425" tIns="91425" rIns="91425" bIns="91425" anchor="t" anchorCtr="0">
            <a:noAutofit/>
          </a:bodyPr>
          <a:lstStyle/>
          <a:p>
            <a:pPr lvl="0"/>
            <a:r>
              <a:rPr lang="en-US" dirty="0"/>
              <a:t>ADHD is regarded as one of the most common childhood disorders</a:t>
            </a:r>
            <a:endParaRPr dirty="0">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02615" y="2623131"/>
            <a:ext cx="2181818" cy="1079100"/>
          </a:xfrm>
          <a:prstGeom prst="rect">
            <a:avLst/>
          </a:prstGeom>
        </p:spPr>
        <p:txBody>
          <a:bodyPr spcFirstLastPara="1" wrap="square" lIns="91425" tIns="91425" rIns="91425" bIns="91425" anchor="t" anchorCtr="0">
            <a:noAutofit/>
          </a:bodyPr>
          <a:lstStyle/>
          <a:p>
            <a:pPr lvl="0"/>
            <a:r>
              <a:rPr lang="en-US" dirty="0"/>
              <a:t>The information about the nature of the disorder for the specific child is limited.</a:t>
            </a:r>
            <a:endParaRPr dirty="0">
              <a:latin typeface="Barlow Semi Condensed"/>
              <a:ea typeface="Barlow Semi Condensed"/>
              <a:cs typeface="Barlow Semi Condensed"/>
              <a:sym typeface="Barlow Semi Condensed"/>
            </a:endParaRPr>
          </a:p>
        </p:txBody>
      </p:sp>
      <p:grpSp>
        <p:nvGrpSpPr>
          <p:cNvPr id="52" name="Google Shape;15106;p81"/>
          <p:cNvGrpSpPr/>
          <p:nvPr/>
        </p:nvGrpSpPr>
        <p:grpSpPr>
          <a:xfrm>
            <a:off x="4389084" y="1820853"/>
            <a:ext cx="420796" cy="370732"/>
            <a:chOff x="-3137650" y="2067900"/>
            <a:chExt cx="291450" cy="256775"/>
          </a:xfrm>
        </p:grpSpPr>
        <p:sp>
          <p:nvSpPr>
            <p:cNvPr id="53" name="Google Shape;15107;p81"/>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08;p81"/>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09;p81"/>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5274;p81"/>
          <p:cNvGrpSpPr/>
          <p:nvPr/>
        </p:nvGrpSpPr>
        <p:grpSpPr>
          <a:xfrm>
            <a:off x="1762331" y="1750882"/>
            <a:ext cx="409531" cy="410617"/>
            <a:chOff x="6679825" y="2693700"/>
            <a:chExt cx="257875" cy="258575"/>
          </a:xfrm>
        </p:grpSpPr>
        <p:sp>
          <p:nvSpPr>
            <p:cNvPr id="57" name="Google Shape;15275;p81"/>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76;p81"/>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4197;p78"/>
          <p:cNvGrpSpPr/>
          <p:nvPr/>
        </p:nvGrpSpPr>
        <p:grpSpPr>
          <a:xfrm>
            <a:off x="7149964" y="1820853"/>
            <a:ext cx="457544" cy="476116"/>
            <a:chOff x="-33676975" y="2275050"/>
            <a:chExt cx="295375" cy="293000"/>
          </a:xfrm>
        </p:grpSpPr>
        <p:sp>
          <p:nvSpPr>
            <p:cNvPr id="60" name="Google Shape;14198;p78"/>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99;p78"/>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00;p78"/>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a:t>
            </a:r>
            <a:endParaRPr dirty="0"/>
          </a:p>
        </p:txBody>
      </p:sp>
      <p:sp>
        <p:nvSpPr>
          <p:cNvPr id="2228" name="Google Shape;2228;p41"/>
          <p:cNvSpPr txBox="1">
            <a:spLocks noGrp="1"/>
          </p:cNvSpPr>
          <p:nvPr>
            <p:ph type="subTitle" idx="4"/>
          </p:nvPr>
        </p:nvSpPr>
        <p:spPr>
          <a:xfrm>
            <a:off x="5447716" y="1556870"/>
            <a:ext cx="2745622" cy="1415785"/>
          </a:xfrm>
          <a:prstGeom prst="rect">
            <a:avLst/>
          </a:prstGeom>
        </p:spPr>
        <p:txBody>
          <a:bodyPr spcFirstLastPara="1" wrap="square" lIns="91425" tIns="91425" rIns="91425" bIns="91425" anchor="t" anchorCtr="0">
            <a:noAutofit/>
          </a:bodyPr>
          <a:lstStyle/>
          <a:p>
            <a:pPr lvl="0"/>
            <a:r>
              <a:rPr lang="en-US" sz="1800" dirty="0"/>
              <a:t>Provides an indication of whether the subject is suspected of ADHD based on the test results.</a:t>
            </a:r>
            <a:endParaRPr sz="1400" dirty="0">
              <a:sym typeface="Barlow Semi Condensed"/>
            </a:endParaRPr>
          </a:p>
        </p:txBody>
      </p:sp>
      <p:sp>
        <p:nvSpPr>
          <p:cNvPr id="2230" name="Google Shape;2230;p41"/>
          <p:cNvSpPr txBox="1">
            <a:spLocks noGrp="1"/>
          </p:cNvSpPr>
          <p:nvPr>
            <p:ph type="subTitle" idx="6"/>
          </p:nvPr>
        </p:nvSpPr>
        <p:spPr>
          <a:xfrm>
            <a:off x="2495672" y="3293788"/>
            <a:ext cx="2720907" cy="1458093"/>
          </a:xfrm>
          <a:prstGeom prst="rect">
            <a:avLst/>
          </a:prstGeom>
        </p:spPr>
        <p:txBody>
          <a:bodyPr spcFirstLastPara="1" wrap="square" lIns="91425" tIns="91425" rIns="91425" bIns="91425" anchor="t" anchorCtr="0">
            <a:noAutofit/>
          </a:bodyPr>
          <a:lstStyle/>
          <a:p>
            <a:pPr lvl="0"/>
            <a:r>
              <a:rPr lang="en-US" sz="1800" dirty="0"/>
              <a:t>Individual  and group performance analysis</a:t>
            </a:r>
            <a:r>
              <a:rPr lang="he-IL" sz="1800" dirty="0"/>
              <a:t>.</a:t>
            </a:r>
            <a:endParaRPr sz="1800" dirty="0">
              <a:sym typeface="Barlow Semi Condensed"/>
            </a:endParaRPr>
          </a:p>
        </p:txBody>
      </p:sp>
      <p:sp>
        <p:nvSpPr>
          <p:cNvPr id="2232" name="Google Shape;2232;p41"/>
          <p:cNvSpPr txBox="1">
            <a:spLocks noGrp="1"/>
          </p:cNvSpPr>
          <p:nvPr>
            <p:ph type="subTitle" idx="8"/>
          </p:nvPr>
        </p:nvSpPr>
        <p:spPr>
          <a:xfrm>
            <a:off x="6271030" y="3293789"/>
            <a:ext cx="1993500" cy="759000"/>
          </a:xfrm>
          <a:prstGeom prst="rect">
            <a:avLst/>
          </a:prstGeom>
        </p:spPr>
        <p:txBody>
          <a:bodyPr spcFirstLastPara="1" wrap="square" lIns="91425" tIns="91425" rIns="91425" bIns="91425" anchor="t" anchorCtr="0">
            <a:noAutofit/>
          </a:bodyPr>
          <a:lstStyle/>
          <a:p>
            <a:pPr lvl="0"/>
            <a:r>
              <a:rPr lang="en-US" sz="1800" dirty="0"/>
              <a:t>Reflect the findings with the subject.</a:t>
            </a:r>
            <a:endParaRPr sz="1400" dirty="0">
              <a:latin typeface="Barlow Semi Condensed"/>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1316074"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4956003"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20" name="Google Shape;2230;p41"/>
          <p:cNvSpPr txBox="1">
            <a:spLocks noGrp="1"/>
          </p:cNvSpPr>
          <p:nvPr>
            <p:ph type="subTitle" idx="6"/>
          </p:nvPr>
        </p:nvSpPr>
        <p:spPr>
          <a:xfrm>
            <a:off x="1623369" y="1614114"/>
            <a:ext cx="2249468" cy="759000"/>
          </a:xfrm>
          <a:prstGeom prst="rect">
            <a:avLst/>
          </a:prstGeom>
        </p:spPr>
        <p:txBody>
          <a:bodyPr spcFirstLastPara="1" wrap="square" lIns="91425" tIns="91425" rIns="91425" bIns="91425" anchor="t" anchorCtr="0">
            <a:noAutofit/>
          </a:bodyPr>
          <a:lstStyle/>
          <a:p>
            <a:pPr lvl="0"/>
            <a:r>
              <a:rPr lang="en-US" sz="1800" dirty="0">
                <a:solidFill>
                  <a:schemeClr val="tx1"/>
                </a:solidFill>
              </a:rPr>
              <a:t>Expand ADHD diagnostic tools.</a:t>
            </a:r>
          </a:p>
        </p:txBody>
      </p:sp>
      <p:pic>
        <p:nvPicPr>
          <p:cNvPr id="22" name="Picture 2" descr="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103" y="295538"/>
            <a:ext cx="858239" cy="858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092177" y="1665723"/>
            <a:ext cx="5170557" cy="1902000"/>
          </a:xfrm>
          <a:prstGeom prst="rect">
            <a:avLst/>
          </a:prstGeom>
        </p:spPr>
        <p:txBody>
          <a:bodyPr spcFirstLastPara="1" wrap="square" lIns="91425" tIns="91425" rIns="91425" bIns="91425" anchor="ctr" anchorCtr="0">
            <a:noAutofit/>
          </a:bodyPr>
          <a:lstStyle/>
          <a:p>
            <a:pPr lvl="0">
              <a:lnSpc>
                <a:spcPct val="115000"/>
              </a:lnSpc>
            </a:pPr>
            <a:r>
              <a:rPr lang="en-US" sz="4800" dirty="0"/>
              <a:t>Product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56"/>
          <p:cNvSpPr txBox="1">
            <a:spLocks noGrp="1"/>
          </p:cNvSpPr>
          <p:nvPr>
            <p:ph type="title"/>
          </p:nvPr>
        </p:nvSpPr>
        <p:spPr>
          <a:xfrm>
            <a:off x="6001890" y="1497266"/>
            <a:ext cx="1012703" cy="3171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50" dirty="0">
                <a:latin typeface="+mn-lt"/>
              </a:rPr>
              <a:t>ADHD expert</a:t>
            </a:r>
            <a:endParaRPr sz="1050" dirty="0">
              <a:latin typeface="+mn-lt"/>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419" y="1181838"/>
            <a:ext cx="578937" cy="766556"/>
          </a:xfrm>
          <a:prstGeom prst="rect">
            <a:avLst/>
          </a:prstGeom>
        </p:spPr>
      </p:pic>
      <p:pic>
        <p:nvPicPr>
          <p:cNvPr id="6" name="תמונה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549" y="2255493"/>
            <a:ext cx="717063" cy="827042"/>
          </a:xfrm>
          <a:prstGeom prst="rect">
            <a:avLst/>
          </a:prstGeom>
        </p:spPr>
      </p:pic>
      <p:pic>
        <p:nvPicPr>
          <p:cNvPr id="7" name="תמונה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4218" y="2196747"/>
            <a:ext cx="1064832" cy="885789"/>
          </a:xfrm>
          <a:prstGeom prst="rect">
            <a:avLst/>
          </a:prstGeom>
        </p:spPr>
      </p:pic>
      <p:pic>
        <p:nvPicPr>
          <p:cNvPr id="8" name="תמונה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9172" y="2232035"/>
            <a:ext cx="850012" cy="87395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981" y="2232035"/>
            <a:ext cx="888060" cy="793585"/>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989" y="2757342"/>
            <a:ext cx="837282" cy="816032"/>
          </a:xfrm>
          <a:prstGeom prst="rect">
            <a:avLst/>
          </a:prstGeom>
        </p:spPr>
      </p:pic>
      <p:pic>
        <p:nvPicPr>
          <p:cNvPr id="15" name="תמונה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5552" y="1315525"/>
            <a:ext cx="864155" cy="776424"/>
          </a:xfrm>
          <a:prstGeom prst="rect">
            <a:avLst/>
          </a:prstGeom>
        </p:spPr>
      </p:pic>
      <p:cxnSp>
        <p:nvCxnSpPr>
          <p:cNvPr id="17" name="מחבר חץ ישר 16"/>
          <p:cNvCxnSpPr/>
          <p:nvPr/>
        </p:nvCxnSpPr>
        <p:spPr>
          <a:xfrm flipV="1">
            <a:off x="1454046" y="1716374"/>
            <a:ext cx="674557" cy="539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p:cNvCxnSpPr/>
          <p:nvPr/>
        </p:nvCxnSpPr>
        <p:spPr>
          <a:xfrm>
            <a:off x="3709536" y="2607100"/>
            <a:ext cx="368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מחבר חץ ישר 40"/>
          <p:cNvCxnSpPr/>
          <p:nvPr/>
        </p:nvCxnSpPr>
        <p:spPr>
          <a:xfrm>
            <a:off x="4784204" y="2593538"/>
            <a:ext cx="368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מחבר חץ ישר 41"/>
          <p:cNvCxnSpPr/>
          <p:nvPr/>
        </p:nvCxnSpPr>
        <p:spPr>
          <a:xfrm>
            <a:off x="5766036" y="2607100"/>
            <a:ext cx="368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מחבר חץ ישר 45"/>
          <p:cNvCxnSpPr/>
          <p:nvPr/>
        </p:nvCxnSpPr>
        <p:spPr>
          <a:xfrm flipV="1">
            <a:off x="6864393" y="1797673"/>
            <a:ext cx="584596" cy="29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מחבר חץ ישר 47"/>
          <p:cNvCxnSpPr>
            <a:endCxn id="14" idx="1"/>
          </p:cNvCxnSpPr>
          <p:nvPr/>
        </p:nvCxnSpPr>
        <p:spPr>
          <a:xfrm>
            <a:off x="6955124" y="2791382"/>
            <a:ext cx="493865" cy="37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תמונה 26"/>
          <p:cNvPicPr>
            <a:picLocks noChangeAspect="1"/>
          </p:cNvPicPr>
          <p:nvPr/>
        </p:nvPicPr>
        <p:blipFill>
          <a:blip r:embed="rId10"/>
          <a:stretch>
            <a:fillRect/>
          </a:stretch>
        </p:blipFill>
        <p:spPr>
          <a:xfrm>
            <a:off x="6180376" y="2319966"/>
            <a:ext cx="722788" cy="986026"/>
          </a:xfrm>
          <a:prstGeom prst="rect">
            <a:avLst/>
          </a:prstGeom>
        </p:spPr>
      </p:pic>
      <p:cxnSp>
        <p:nvCxnSpPr>
          <p:cNvPr id="53" name="מחבר חץ ישר 52"/>
          <p:cNvCxnSpPr/>
          <p:nvPr/>
        </p:nvCxnSpPr>
        <p:spPr>
          <a:xfrm flipH="1" flipV="1">
            <a:off x="5465828" y="3105992"/>
            <a:ext cx="9221" cy="62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תמונה 30"/>
          <p:cNvPicPr>
            <a:picLocks noChangeAspect="1"/>
          </p:cNvPicPr>
          <p:nvPr/>
        </p:nvPicPr>
        <p:blipFill>
          <a:blip r:embed="rId11"/>
          <a:stretch>
            <a:fillRect/>
          </a:stretch>
        </p:blipFill>
        <p:spPr>
          <a:xfrm>
            <a:off x="5119963" y="3492889"/>
            <a:ext cx="747846" cy="874654"/>
          </a:xfrm>
          <a:prstGeom prst="rect">
            <a:avLst/>
          </a:prstGeom>
        </p:spPr>
      </p:pic>
      <p:pic>
        <p:nvPicPr>
          <p:cNvPr id="32" name="תמונה 31"/>
          <p:cNvPicPr>
            <a:picLocks noChangeAspect="1"/>
          </p:cNvPicPr>
          <p:nvPr/>
        </p:nvPicPr>
        <p:blipFill>
          <a:blip r:embed="rId12"/>
          <a:stretch>
            <a:fillRect/>
          </a:stretch>
        </p:blipFill>
        <p:spPr>
          <a:xfrm>
            <a:off x="6231933" y="931089"/>
            <a:ext cx="606931" cy="634027"/>
          </a:xfrm>
          <a:prstGeom prst="rect">
            <a:avLst/>
          </a:prstGeom>
        </p:spPr>
      </p:pic>
      <p:sp>
        <p:nvSpPr>
          <p:cNvPr id="58" name="Google Shape;3191;p56"/>
          <p:cNvSpPr txBox="1">
            <a:spLocks/>
          </p:cNvSpPr>
          <p:nvPr/>
        </p:nvSpPr>
        <p:spPr>
          <a:xfrm>
            <a:off x="1869053" y="415692"/>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dirty="0"/>
              <a:t>Product</a:t>
            </a:r>
          </a:p>
        </p:txBody>
      </p:sp>
      <p:cxnSp>
        <p:nvCxnSpPr>
          <p:cNvPr id="59" name="מחבר חץ ישר 58"/>
          <p:cNvCxnSpPr/>
          <p:nvPr/>
        </p:nvCxnSpPr>
        <p:spPr>
          <a:xfrm flipH="1">
            <a:off x="6529207" y="1758107"/>
            <a:ext cx="5480" cy="58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תמונה 2"/>
          <p:cNvPicPr>
            <a:picLocks noChangeAspect="1"/>
          </p:cNvPicPr>
          <p:nvPr/>
        </p:nvPicPr>
        <p:blipFill>
          <a:blip r:embed="rId13"/>
          <a:stretch>
            <a:fillRect/>
          </a:stretch>
        </p:blipFill>
        <p:spPr>
          <a:xfrm>
            <a:off x="1923551" y="2357961"/>
            <a:ext cx="759634" cy="724574"/>
          </a:xfrm>
          <a:prstGeom prst="rect">
            <a:avLst/>
          </a:prstGeom>
        </p:spPr>
      </p:pic>
      <p:cxnSp>
        <p:nvCxnSpPr>
          <p:cNvPr id="37" name="מחבר חץ ישר 36"/>
          <p:cNvCxnSpPr/>
          <p:nvPr/>
        </p:nvCxnSpPr>
        <p:spPr>
          <a:xfrm>
            <a:off x="1538217" y="2645604"/>
            <a:ext cx="3680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7"/>
          <p:cNvCxnSpPr/>
          <p:nvPr/>
        </p:nvCxnSpPr>
        <p:spPr>
          <a:xfrm>
            <a:off x="2678249" y="2669013"/>
            <a:ext cx="3748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Google Shape;3191;p56"/>
          <p:cNvSpPr txBox="1">
            <a:spLocks/>
          </p:cNvSpPr>
          <p:nvPr/>
        </p:nvSpPr>
        <p:spPr>
          <a:xfrm>
            <a:off x="1650001" y="2976112"/>
            <a:ext cx="1292961" cy="317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050" dirty="0">
                <a:latin typeface="+mn-lt"/>
              </a:rPr>
              <a:t>Perform the ADHD screening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6" name="Google Shape;3186;p55"/>
          <p:cNvSpPr txBox="1">
            <a:spLocks noGrp="1"/>
          </p:cNvSpPr>
          <p:nvPr>
            <p:ph type="title"/>
          </p:nvPr>
        </p:nvSpPr>
        <p:spPr>
          <a:xfrm>
            <a:off x="1972733" y="2057400"/>
            <a:ext cx="5283199" cy="786300"/>
          </a:xfrm>
          <a:prstGeom prst="rect">
            <a:avLst/>
          </a:prstGeom>
        </p:spPr>
        <p:txBody>
          <a:bodyPr spcFirstLastPara="1" wrap="square" lIns="91425" tIns="91425" rIns="91425" bIns="91425" anchor="ctr" anchorCtr="0">
            <a:noAutofit/>
          </a:bodyPr>
          <a:lstStyle/>
          <a:p>
            <a:pPr lvl="0"/>
            <a:r>
              <a:rPr lang="en-US" sz="4800" dirty="0"/>
              <a:t>Development</a:t>
            </a:r>
            <a:br>
              <a:rPr lang="en-US" sz="4800" dirty="0"/>
            </a:br>
            <a:r>
              <a:rPr lang="en-US" sz="4800" dirty="0"/>
              <a:t> Process</a:t>
            </a:r>
            <a:endParaRPr sz="4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Our Process</a:t>
            </a:r>
            <a:endParaRPr/>
          </a:p>
        </p:txBody>
      </p:sp>
      <p:sp>
        <p:nvSpPr>
          <p:cNvPr id="2695" name="Google Shape;2695;p49"/>
          <p:cNvSpPr txBox="1"/>
          <p:nvPr/>
        </p:nvSpPr>
        <p:spPr>
          <a:xfrm>
            <a:off x="1001800" y="1283255"/>
            <a:ext cx="2219400" cy="635700"/>
          </a:xfrm>
          <a:prstGeom prst="rect">
            <a:avLst/>
          </a:prstGeom>
          <a:noFill/>
          <a:ln>
            <a:noFill/>
          </a:ln>
        </p:spPr>
        <p:txBody>
          <a:bodyPr spcFirstLastPara="1" wrap="square" lIns="91425" tIns="91425" rIns="91425" bIns="91425" anchor="t" anchorCtr="0">
            <a:noAutofit/>
          </a:bodyPr>
          <a:lstStyle/>
          <a:p>
            <a:pPr lvl="0" algn="ctr"/>
            <a:r>
              <a:rPr lang="en-US" sz="1600" dirty="0">
                <a:solidFill>
                  <a:schemeClr val="dk2"/>
                </a:solidFill>
                <a:latin typeface="Barlow Semi Condensed"/>
                <a:ea typeface="Barlow Semi Condensed"/>
                <a:cs typeface="Barlow Semi Condensed"/>
                <a:sym typeface="Barlow Semi Condensed"/>
              </a:rPr>
              <a:t>L</a:t>
            </a:r>
            <a:r>
              <a:rPr lang="en" sz="1600" dirty="0">
                <a:solidFill>
                  <a:schemeClr val="dk2"/>
                </a:solidFill>
                <a:latin typeface="Barlow Semi Condensed"/>
                <a:ea typeface="Barlow Semi Condensed"/>
                <a:cs typeface="Barlow Semi Condensed"/>
                <a:sym typeface="Barlow Semi Condensed"/>
              </a:rPr>
              <a:t>earning the virtual classroom system and perform the expriment</a:t>
            </a:r>
            <a:endParaRPr sz="1600" dirty="0">
              <a:solidFill>
                <a:schemeClr val="dk2"/>
              </a:solidFill>
              <a:latin typeface="Barlow Semi Condensed"/>
              <a:ea typeface="Barlow Semi Condensed"/>
              <a:cs typeface="Barlow Semi Condensed"/>
              <a:sym typeface="Barlow Semi Condensed"/>
            </a:endParaRPr>
          </a:p>
        </p:txBody>
      </p:sp>
      <p:sp>
        <p:nvSpPr>
          <p:cNvPr id="2696" name="Google Shape;2696;p49"/>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M</a:t>
            </a:r>
            <a:r>
              <a:rPr lang="en" sz="1600" dirty="0">
                <a:solidFill>
                  <a:schemeClr val="dk2"/>
                </a:solidFill>
                <a:latin typeface="Barlow Semi Condensed"/>
                <a:ea typeface="Barlow Semi Condensed"/>
                <a:cs typeface="Barlow Semi Condensed"/>
                <a:sym typeface="Barlow Semi Condensed"/>
              </a:rPr>
              <a:t>odel training with XGBoost algorithm </a:t>
            </a:r>
            <a:endParaRPr sz="1600" dirty="0">
              <a:solidFill>
                <a:schemeClr val="dk2"/>
              </a:solidFill>
              <a:latin typeface="Barlow Semi Condensed"/>
              <a:ea typeface="Barlow Semi Condensed"/>
              <a:cs typeface="Barlow Semi Condensed"/>
              <a:sym typeface="Barlow Semi Condensed"/>
            </a:endParaRPr>
          </a:p>
        </p:txBody>
      </p:sp>
      <p:sp>
        <p:nvSpPr>
          <p:cNvPr id="2697" name="Google Shape;2697;p49"/>
          <p:cNvSpPr txBox="1"/>
          <p:nvPr/>
        </p:nvSpPr>
        <p:spPr>
          <a:xfrm>
            <a:off x="2643350" y="3609329"/>
            <a:ext cx="2219400" cy="80180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Data analysis</a:t>
            </a:r>
            <a:endParaRPr sz="1600" dirty="0">
              <a:solidFill>
                <a:schemeClr val="dk2"/>
              </a:solidFill>
              <a:latin typeface="Barlow Semi Condensed"/>
              <a:ea typeface="Barlow Semi Condensed"/>
              <a:cs typeface="Barlow Semi Condensed"/>
              <a:sym typeface="Barlow Semi Condensed"/>
            </a:endParaRPr>
          </a:p>
        </p:txBody>
      </p:sp>
      <p:sp>
        <p:nvSpPr>
          <p:cNvPr id="2698" name="Google Shape;2698;p49"/>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Users interfaces implementation</a:t>
            </a:r>
            <a:endParaRPr sz="1600" dirty="0">
              <a:solidFill>
                <a:schemeClr val="dk2"/>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1</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2</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3</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4</a:t>
            </a:r>
            <a:endParaRPr sz="1800" dirty="0">
              <a:solidFill>
                <a:schemeClr val="accen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A3D3D3AADCA34EB0D2C4B78BAB05BC" ma:contentTypeVersion="0" ma:contentTypeDescription="Create a new document." ma:contentTypeScope="" ma:versionID="aa4a0079812737555388e01d2dfba928">
  <xsd:schema xmlns:xsd="http://www.w3.org/2001/XMLSchema" xmlns:xs="http://www.w3.org/2001/XMLSchema" xmlns:p="http://schemas.microsoft.com/office/2006/metadata/properties" targetNamespace="http://schemas.microsoft.com/office/2006/metadata/properties" ma:root="true" ma:fieldsID="6605bcf61ecc6ed452a1d6716f8688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039E19-B47C-45AB-AF43-4DB6685C5DC3}">
  <ds:schemaRefs>
    <ds:schemaRef ds:uri="http://schemas.microsoft.com/sharepoint/v3/contenttype/forms"/>
  </ds:schemaRefs>
</ds:datastoreItem>
</file>

<file path=customXml/itemProps2.xml><?xml version="1.0" encoding="utf-8"?>
<ds:datastoreItem xmlns:ds="http://schemas.openxmlformats.org/officeDocument/2006/customXml" ds:itemID="{4C5B435E-A19D-402D-AF9A-41EDC9163E33}">
  <ds:schemaRefs>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C0014EDF-43F7-42D1-9823-4D92CB0AE5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8603</TotalTime>
  <Words>1128</Words>
  <Application>Microsoft Office PowerPoint</Application>
  <PresentationFormat>‫הצגה על המסך (16:9)</PresentationFormat>
  <Paragraphs>138</Paragraphs>
  <Slides>27</Slides>
  <Notes>22</Notes>
  <HiddenSlides>0</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27</vt:i4>
      </vt:variant>
    </vt:vector>
  </HeadingPairs>
  <TitlesOfParts>
    <vt:vector size="35" baseType="lpstr">
      <vt:lpstr>Barlow Semi Condensed Medium</vt:lpstr>
      <vt:lpstr>Arial</vt:lpstr>
      <vt:lpstr>Fira Sans</vt:lpstr>
      <vt:lpstr>Fjalla One</vt:lpstr>
      <vt:lpstr>Barlow Semi Condensed</vt:lpstr>
      <vt:lpstr>Calibri</vt:lpstr>
      <vt:lpstr>Roboto</vt:lpstr>
      <vt:lpstr>Technology Consulting by Slidesgo</vt:lpstr>
      <vt:lpstr>Virtual classroom analysis for ADHD screening </vt:lpstr>
      <vt:lpstr>Table of Contents</vt:lpstr>
      <vt:lpstr>Problem &amp; Solution</vt:lpstr>
      <vt:lpstr>The Problem</vt:lpstr>
      <vt:lpstr>Our Solution</vt:lpstr>
      <vt:lpstr>Product</vt:lpstr>
      <vt:lpstr>ADHD expert</vt:lpstr>
      <vt:lpstr>Development  Process</vt:lpstr>
      <vt:lpstr>Our Process</vt:lpstr>
      <vt:lpstr>The experiment</vt:lpstr>
      <vt:lpstr>The experiment</vt:lpstr>
      <vt:lpstr>Data analysis</vt:lpstr>
      <vt:lpstr>Data preprocessing</vt:lpstr>
      <vt:lpstr>Model training with XGBoost algorithm</vt:lpstr>
      <vt:lpstr>מצגת של PowerPoint‏</vt:lpstr>
      <vt:lpstr>Training result</vt:lpstr>
      <vt:lpstr>Testing result</vt:lpstr>
      <vt:lpstr>Result &amp; Sample</vt:lpstr>
      <vt:lpstr>Result</vt:lpstr>
      <vt:lpstr>Testing Process</vt:lpstr>
      <vt:lpstr>Example of testing </vt:lpstr>
      <vt:lpstr>Example of testing </vt:lpstr>
      <vt:lpstr>Example of testing </vt:lpstr>
      <vt:lpstr>Example of testing </vt:lpstr>
      <vt:lpstr>Sample</vt:lpstr>
      <vt:lpstr>Challenges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classroom analysis for ADHD screening</dc:title>
  <dc:creator>Administrator</dc:creator>
  <cp:lastModifiedBy>Windows User</cp:lastModifiedBy>
  <cp:revision>58</cp:revision>
  <dcterms:modified xsi:type="dcterms:W3CDTF">2023-06-25T17:30:46Z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0x01010069A3D3D3AADCA34EB0D2C4B78BAB05BC</vt:lpwstr>
  </property>
</Properties>
</file>